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1" r:id="rId1"/>
  </p:sldMasterIdLst>
  <p:notesMasterIdLst>
    <p:notesMasterId r:id="rId22"/>
  </p:notesMasterIdLst>
  <p:handoutMasterIdLst>
    <p:handoutMasterId r:id="rId23"/>
  </p:handoutMasterIdLst>
  <p:sldIdLst>
    <p:sldId id="256" r:id="rId2"/>
    <p:sldId id="388" r:id="rId3"/>
    <p:sldId id="513" r:id="rId4"/>
    <p:sldId id="514" r:id="rId5"/>
    <p:sldId id="515" r:id="rId6"/>
    <p:sldId id="476" r:id="rId7"/>
    <p:sldId id="477" r:id="rId8"/>
    <p:sldId id="491" r:id="rId9"/>
    <p:sldId id="516" r:id="rId10"/>
    <p:sldId id="517" r:id="rId11"/>
    <p:sldId id="518" r:id="rId12"/>
    <p:sldId id="519" r:id="rId13"/>
    <p:sldId id="520" r:id="rId14"/>
    <p:sldId id="521" r:id="rId15"/>
    <p:sldId id="522" r:id="rId16"/>
    <p:sldId id="523" r:id="rId17"/>
    <p:sldId id="524" r:id="rId18"/>
    <p:sldId id="525" r:id="rId19"/>
    <p:sldId id="526" r:id="rId20"/>
    <p:sldId id="527" r:id="rId21"/>
  </p:sldIdLst>
  <p:sldSz cx="9144000" cy="6858000" type="letter"/>
  <p:notesSz cx="6669088" cy="9928225"/>
  <p:defaultTextStyle>
    <a:defPPr>
      <a:defRPr lang="ko-KR"/>
    </a:defPPr>
    <a:lvl1pPr algn="l" rtl="0" eaLnBrk="0" fontAlgn="base" hangingPunct="0">
      <a:spcBef>
        <a:spcPct val="0"/>
      </a:spcBef>
      <a:spcAft>
        <a:spcPct val="0"/>
      </a:spcAft>
      <a:defRPr kumimoji="1" kern="1200">
        <a:solidFill>
          <a:schemeClr val="tx2"/>
        </a:solidFill>
        <a:latin typeface="Arial" charset="0"/>
        <a:ea typeface="굴림" pitchFamily="34" charset="-127"/>
        <a:cs typeface="+mn-cs"/>
      </a:defRPr>
    </a:lvl1pPr>
    <a:lvl2pPr marL="457200" algn="l" rtl="0" eaLnBrk="0" fontAlgn="base" hangingPunct="0">
      <a:spcBef>
        <a:spcPct val="0"/>
      </a:spcBef>
      <a:spcAft>
        <a:spcPct val="0"/>
      </a:spcAft>
      <a:defRPr kumimoji="1" kern="1200">
        <a:solidFill>
          <a:schemeClr val="tx2"/>
        </a:solidFill>
        <a:latin typeface="Arial" charset="0"/>
        <a:ea typeface="굴림" pitchFamily="34" charset="-127"/>
        <a:cs typeface="+mn-cs"/>
      </a:defRPr>
    </a:lvl2pPr>
    <a:lvl3pPr marL="914400" algn="l" rtl="0" eaLnBrk="0" fontAlgn="base" hangingPunct="0">
      <a:spcBef>
        <a:spcPct val="0"/>
      </a:spcBef>
      <a:spcAft>
        <a:spcPct val="0"/>
      </a:spcAft>
      <a:defRPr kumimoji="1" kern="1200">
        <a:solidFill>
          <a:schemeClr val="tx2"/>
        </a:solidFill>
        <a:latin typeface="Arial" charset="0"/>
        <a:ea typeface="굴림" pitchFamily="34" charset="-127"/>
        <a:cs typeface="+mn-cs"/>
      </a:defRPr>
    </a:lvl3pPr>
    <a:lvl4pPr marL="1371600" algn="l" rtl="0" eaLnBrk="0" fontAlgn="base" hangingPunct="0">
      <a:spcBef>
        <a:spcPct val="0"/>
      </a:spcBef>
      <a:spcAft>
        <a:spcPct val="0"/>
      </a:spcAft>
      <a:defRPr kumimoji="1" kern="1200">
        <a:solidFill>
          <a:schemeClr val="tx2"/>
        </a:solidFill>
        <a:latin typeface="Arial" charset="0"/>
        <a:ea typeface="굴림" pitchFamily="34" charset="-127"/>
        <a:cs typeface="+mn-cs"/>
      </a:defRPr>
    </a:lvl4pPr>
    <a:lvl5pPr marL="1828800" algn="l" rtl="0" eaLnBrk="0" fontAlgn="base" hangingPunct="0">
      <a:spcBef>
        <a:spcPct val="0"/>
      </a:spcBef>
      <a:spcAft>
        <a:spcPct val="0"/>
      </a:spcAft>
      <a:defRPr kumimoji="1" kern="1200">
        <a:solidFill>
          <a:schemeClr val="tx2"/>
        </a:solidFill>
        <a:latin typeface="Arial" charset="0"/>
        <a:ea typeface="굴림" pitchFamily="34" charset="-127"/>
        <a:cs typeface="+mn-cs"/>
      </a:defRPr>
    </a:lvl5pPr>
    <a:lvl6pPr marL="2286000" algn="l" defTabSz="914400" rtl="0" eaLnBrk="1" latinLnBrk="0" hangingPunct="1">
      <a:defRPr kumimoji="1" kern="1200">
        <a:solidFill>
          <a:schemeClr val="tx2"/>
        </a:solidFill>
        <a:latin typeface="Arial" charset="0"/>
        <a:ea typeface="굴림" pitchFamily="34" charset="-127"/>
        <a:cs typeface="+mn-cs"/>
      </a:defRPr>
    </a:lvl6pPr>
    <a:lvl7pPr marL="2743200" algn="l" defTabSz="914400" rtl="0" eaLnBrk="1" latinLnBrk="0" hangingPunct="1">
      <a:defRPr kumimoji="1" kern="1200">
        <a:solidFill>
          <a:schemeClr val="tx2"/>
        </a:solidFill>
        <a:latin typeface="Arial" charset="0"/>
        <a:ea typeface="굴림" pitchFamily="34" charset="-127"/>
        <a:cs typeface="+mn-cs"/>
      </a:defRPr>
    </a:lvl7pPr>
    <a:lvl8pPr marL="3200400" algn="l" defTabSz="914400" rtl="0" eaLnBrk="1" latinLnBrk="0" hangingPunct="1">
      <a:defRPr kumimoji="1" kern="1200">
        <a:solidFill>
          <a:schemeClr val="tx2"/>
        </a:solidFill>
        <a:latin typeface="Arial" charset="0"/>
        <a:ea typeface="굴림" pitchFamily="34" charset="-127"/>
        <a:cs typeface="+mn-cs"/>
      </a:defRPr>
    </a:lvl8pPr>
    <a:lvl9pPr marL="3657600" algn="l" defTabSz="914400" rtl="0" eaLnBrk="1" latinLnBrk="0" hangingPunct="1">
      <a:defRPr kumimoji="1" kern="1200">
        <a:solidFill>
          <a:schemeClr val="tx2"/>
        </a:solidFill>
        <a:latin typeface="Arial" charset="0"/>
        <a:ea typeface="굴림" pitchFamily="34" charset="-127"/>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385">
          <p15:clr>
            <a:srgbClr val="A4A3A4"/>
          </p15:clr>
        </p15:guide>
        <p15:guide id="2" pos="270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900FF"/>
    <a:srgbClr val="9E9A00"/>
    <a:srgbClr val="00FF99"/>
    <a:srgbClr val="0000FF"/>
    <a:srgbClr val="DEA900"/>
    <a:srgbClr val="00CC00"/>
    <a:srgbClr val="FF33CC"/>
    <a:srgbClr val="A27B00"/>
    <a:srgbClr val="008000"/>
    <a:srgbClr val="00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996" autoAdjust="0"/>
    <p:restoredTop sz="58251" autoAdjust="0"/>
  </p:normalViewPr>
  <p:slideViewPr>
    <p:cSldViewPr>
      <p:cViewPr varScale="1">
        <p:scale>
          <a:sx n="72" d="100"/>
          <a:sy n="72" d="100"/>
        </p:scale>
        <p:origin x="3104" y="192"/>
      </p:cViewPr>
      <p:guideLst>
        <p:guide orient="horz" pos="2160"/>
        <p:guide pos="2880"/>
      </p:guideLst>
    </p:cSldViewPr>
  </p:slideViewPr>
  <p:outlineViewPr>
    <p:cViewPr>
      <p:scale>
        <a:sx n="33" d="100"/>
        <a:sy n="33" d="100"/>
      </p:scale>
      <p:origin x="0" y="0"/>
    </p:cViewPr>
  </p:outlineViewPr>
  <p:notesTextViewPr>
    <p:cViewPr>
      <p:scale>
        <a:sx n="125" d="100"/>
        <a:sy n="125" d="100"/>
      </p:scale>
      <p:origin x="0" y="-264"/>
    </p:cViewPr>
  </p:notesTextViewPr>
  <p:sorterViewPr>
    <p:cViewPr>
      <p:scale>
        <a:sx n="100" d="100"/>
        <a:sy n="100" d="100"/>
      </p:scale>
      <p:origin x="0" y="0"/>
    </p:cViewPr>
  </p:sorterViewPr>
  <p:notesViewPr>
    <p:cSldViewPr>
      <p:cViewPr>
        <p:scale>
          <a:sx n="100" d="100"/>
          <a:sy n="100" d="100"/>
        </p:scale>
        <p:origin x="-685" y="312"/>
      </p:cViewPr>
      <p:guideLst>
        <p:guide orient="horz" pos="2385"/>
        <p:guide pos="2704"/>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4.wmf"/><Relationship Id="rId1" Type="http://schemas.openxmlformats.org/officeDocument/2006/relationships/image" Target="../media/image3.e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7.wmf"/><Relationship Id="rId2" Type="http://schemas.openxmlformats.org/officeDocument/2006/relationships/image" Target="../media/image6.wmf"/><Relationship Id="rId1" Type="http://schemas.openxmlformats.org/officeDocument/2006/relationships/image" Target="../media/image5.wmf"/><Relationship Id="rId5" Type="http://schemas.openxmlformats.org/officeDocument/2006/relationships/image" Target="../media/image9.wmf"/><Relationship Id="rId4" Type="http://schemas.openxmlformats.org/officeDocument/2006/relationships/image" Target="../media/image8.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6.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9.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16620" y="10181"/>
            <a:ext cx="2875232" cy="475116"/>
          </a:xfrm>
          <a:prstGeom prst="rect">
            <a:avLst/>
          </a:prstGeom>
          <a:noFill/>
          <a:ln w="9525">
            <a:noFill/>
            <a:miter lim="800000"/>
            <a:headEnd/>
            <a:tailEnd/>
          </a:ln>
          <a:effectLst/>
        </p:spPr>
        <p:txBody>
          <a:bodyPr vert="horz" wrap="square" lIns="19050" tIns="0" rIns="19050" bIns="0" numCol="1" anchor="t" anchorCtr="0" compatLnSpc="1">
            <a:prstTxWarp prst="textNoShape">
              <a:avLst/>
            </a:prstTxWarp>
          </a:bodyPr>
          <a:lstStyle>
            <a:lvl1pPr defTabSz="917575">
              <a:defRPr sz="1000" i="1">
                <a:solidFill>
                  <a:schemeClr val="tx1"/>
                </a:solidFill>
                <a:latin typeface="Times New Roman" pitchFamily="18" charset="0"/>
                <a:ea typeface="굴림" pitchFamily="50" charset="-127"/>
              </a:defRPr>
            </a:lvl1pPr>
          </a:lstStyle>
          <a:p>
            <a:pPr>
              <a:defRPr/>
            </a:pPr>
            <a:endParaRPr lang="en-US" altLang="ko-KR"/>
          </a:p>
        </p:txBody>
      </p:sp>
      <p:sp>
        <p:nvSpPr>
          <p:cNvPr id="3075" name="Rectangle 3"/>
          <p:cNvSpPr>
            <a:spLocks noGrp="1" noChangeArrowheads="1"/>
          </p:cNvSpPr>
          <p:nvPr>
            <p:ph type="dt" sz="quarter" idx="1"/>
          </p:nvPr>
        </p:nvSpPr>
        <p:spPr bwMode="auto">
          <a:xfrm>
            <a:off x="3777236" y="10181"/>
            <a:ext cx="2875233" cy="475116"/>
          </a:xfrm>
          <a:prstGeom prst="rect">
            <a:avLst/>
          </a:prstGeom>
          <a:noFill/>
          <a:ln w="9525">
            <a:noFill/>
            <a:miter lim="800000"/>
            <a:headEnd/>
            <a:tailEnd/>
          </a:ln>
          <a:effectLst/>
        </p:spPr>
        <p:txBody>
          <a:bodyPr vert="horz" wrap="square" lIns="19050" tIns="0" rIns="19050" bIns="0" numCol="1" anchor="t" anchorCtr="0" compatLnSpc="1">
            <a:prstTxWarp prst="textNoShape">
              <a:avLst/>
            </a:prstTxWarp>
          </a:bodyPr>
          <a:lstStyle>
            <a:lvl1pPr algn="r" defTabSz="917575">
              <a:defRPr sz="1000" i="1">
                <a:solidFill>
                  <a:schemeClr val="tx1"/>
                </a:solidFill>
                <a:latin typeface="Times New Roman" pitchFamily="18" charset="0"/>
                <a:ea typeface="굴림" pitchFamily="50" charset="-127"/>
              </a:defRPr>
            </a:lvl1pPr>
          </a:lstStyle>
          <a:p>
            <a:pPr>
              <a:defRPr/>
            </a:pPr>
            <a:endParaRPr lang="en-US" altLang="ko-KR"/>
          </a:p>
        </p:txBody>
      </p:sp>
      <p:sp>
        <p:nvSpPr>
          <p:cNvPr id="3076" name="Rectangle 4"/>
          <p:cNvSpPr>
            <a:spLocks noGrp="1" noChangeArrowheads="1"/>
          </p:cNvSpPr>
          <p:nvPr>
            <p:ph type="ftr" sz="quarter" idx="2"/>
          </p:nvPr>
        </p:nvSpPr>
        <p:spPr bwMode="auto">
          <a:xfrm>
            <a:off x="16620" y="9442928"/>
            <a:ext cx="2875232" cy="475116"/>
          </a:xfrm>
          <a:prstGeom prst="rect">
            <a:avLst/>
          </a:prstGeom>
          <a:noFill/>
          <a:ln w="9525">
            <a:noFill/>
            <a:miter lim="800000"/>
            <a:headEnd/>
            <a:tailEnd/>
          </a:ln>
          <a:effectLst/>
        </p:spPr>
        <p:txBody>
          <a:bodyPr vert="horz" wrap="square" lIns="19050" tIns="0" rIns="19050" bIns="0" numCol="1" anchor="b" anchorCtr="0" compatLnSpc="1">
            <a:prstTxWarp prst="textNoShape">
              <a:avLst/>
            </a:prstTxWarp>
          </a:bodyPr>
          <a:lstStyle>
            <a:lvl1pPr defTabSz="917575">
              <a:defRPr sz="1000" i="1">
                <a:solidFill>
                  <a:schemeClr val="tx1"/>
                </a:solidFill>
                <a:latin typeface="Times New Roman" pitchFamily="18" charset="0"/>
                <a:ea typeface="굴림" pitchFamily="50" charset="-127"/>
              </a:defRPr>
            </a:lvl1pPr>
          </a:lstStyle>
          <a:p>
            <a:pPr>
              <a:defRPr/>
            </a:pPr>
            <a:endParaRPr lang="en-US" altLang="ko-KR"/>
          </a:p>
        </p:txBody>
      </p:sp>
      <p:sp>
        <p:nvSpPr>
          <p:cNvPr id="3077" name="Rectangle 5"/>
          <p:cNvSpPr>
            <a:spLocks noGrp="1" noChangeArrowheads="1"/>
          </p:cNvSpPr>
          <p:nvPr>
            <p:ph type="sldNum" sz="quarter" idx="3"/>
          </p:nvPr>
        </p:nvSpPr>
        <p:spPr bwMode="auto">
          <a:xfrm>
            <a:off x="3777236" y="9442928"/>
            <a:ext cx="2875233" cy="475116"/>
          </a:xfrm>
          <a:prstGeom prst="rect">
            <a:avLst/>
          </a:prstGeom>
          <a:noFill/>
          <a:ln w="9525">
            <a:noFill/>
            <a:miter lim="800000"/>
            <a:headEnd/>
            <a:tailEnd/>
          </a:ln>
          <a:effectLst/>
        </p:spPr>
        <p:txBody>
          <a:bodyPr vert="horz" wrap="square" lIns="19050" tIns="0" rIns="19050" bIns="0" numCol="1" anchor="b" anchorCtr="0" compatLnSpc="1">
            <a:prstTxWarp prst="textNoShape">
              <a:avLst/>
            </a:prstTxWarp>
          </a:bodyPr>
          <a:lstStyle>
            <a:lvl1pPr algn="r" defTabSz="917575">
              <a:defRPr sz="1000" i="1">
                <a:solidFill>
                  <a:schemeClr val="tx1"/>
                </a:solidFill>
                <a:latin typeface="Times New Roman" pitchFamily="18" charset="0"/>
                <a:ea typeface="굴림" pitchFamily="50" charset="-127"/>
              </a:defRPr>
            </a:lvl1pPr>
          </a:lstStyle>
          <a:p>
            <a:pPr>
              <a:defRPr/>
            </a:pPr>
            <a:fld id="{97D9DDEA-1A11-452C-826D-7CC0EAEF9251}" type="slidenum">
              <a:rPr lang="ko-KR" altLang="en-US"/>
              <a:pPr>
                <a:defRPr/>
              </a:pPr>
              <a:t>‹#›</a:t>
            </a:fld>
            <a:endParaRPr lang="en-US" altLang="ko-K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hdr" sz="quarter"/>
          </p:nvPr>
        </p:nvSpPr>
        <p:spPr bwMode="auto">
          <a:xfrm>
            <a:off x="-13598" y="-5091"/>
            <a:ext cx="2911494" cy="488692"/>
          </a:xfrm>
          <a:prstGeom prst="rect">
            <a:avLst/>
          </a:prstGeom>
          <a:noFill/>
          <a:ln w="9525">
            <a:noFill/>
            <a:miter lim="800000"/>
            <a:headEnd/>
            <a:tailEnd/>
          </a:ln>
          <a:effectLst/>
        </p:spPr>
        <p:txBody>
          <a:bodyPr vert="horz" wrap="square" lIns="19050" tIns="0" rIns="19050" bIns="0" numCol="1" anchor="t" anchorCtr="0" compatLnSpc="1">
            <a:prstTxWarp prst="textNoShape">
              <a:avLst/>
            </a:prstTxWarp>
          </a:bodyPr>
          <a:lstStyle>
            <a:lvl1pPr defTabSz="917575">
              <a:defRPr sz="1000" i="1">
                <a:solidFill>
                  <a:schemeClr val="tx1"/>
                </a:solidFill>
                <a:latin typeface="Times New Roman" pitchFamily="18" charset="0"/>
                <a:ea typeface="굴림" pitchFamily="50" charset="-127"/>
              </a:defRPr>
            </a:lvl1pPr>
          </a:lstStyle>
          <a:p>
            <a:pPr>
              <a:defRPr/>
            </a:pPr>
            <a:endParaRPr lang="en-US" altLang="ko-KR"/>
          </a:p>
        </p:txBody>
      </p:sp>
      <p:sp>
        <p:nvSpPr>
          <p:cNvPr id="2051" name="Rectangle 3"/>
          <p:cNvSpPr>
            <a:spLocks noGrp="1" noChangeArrowheads="1"/>
          </p:cNvSpPr>
          <p:nvPr>
            <p:ph type="dt" idx="1"/>
          </p:nvPr>
        </p:nvSpPr>
        <p:spPr bwMode="auto">
          <a:xfrm>
            <a:off x="3771193" y="-5091"/>
            <a:ext cx="2911494" cy="488692"/>
          </a:xfrm>
          <a:prstGeom prst="rect">
            <a:avLst/>
          </a:prstGeom>
          <a:noFill/>
          <a:ln w="9525">
            <a:noFill/>
            <a:miter lim="800000"/>
            <a:headEnd/>
            <a:tailEnd/>
          </a:ln>
          <a:effectLst/>
        </p:spPr>
        <p:txBody>
          <a:bodyPr vert="horz" wrap="square" lIns="19050" tIns="0" rIns="19050" bIns="0" numCol="1" anchor="t" anchorCtr="0" compatLnSpc="1">
            <a:prstTxWarp prst="textNoShape">
              <a:avLst/>
            </a:prstTxWarp>
          </a:bodyPr>
          <a:lstStyle>
            <a:lvl1pPr algn="r" defTabSz="917575">
              <a:defRPr sz="1000" i="1">
                <a:solidFill>
                  <a:schemeClr val="tx1"/>
                </a:solidFill>
                <a:latin typeface="Times New Roman" pitchFamily="18" charset="0"/>
                <a:ea typeface="굴림" pitchFamily="50" charset="-127"/>
              </a:defRPr>
            </a:lvl1pPr>
          </a:lstStyle>
          <a:p>
            <a:pPr>
              <a:defRPr/>
            </a:pPr>
            <a:endParaRPr lang="en-US" altLang="ko-KR"/>
          </a:p>
        </p:txBody>
      </p:sp>
      <p:sp>
        <p:nvSpPr>
          <p:cNvPr id="29700" name="Rectangle 4"/>
          <p:cNvSpPr>
            <a:spLocks noGrp="1" noRot="1" noChangeAspect="1" noChangeArrowheads="1" noTextEdit="1"/>
          </p:cNvSpPr>
          <p:nvPr>
            <p:ph type="sldImg" idx="2"/>
          </p:nvPr>
        </p:nvSpPr>
        <p:spPr bwMode="auto">
          <a:xfrm>
            <a:off x="854075" y="746125"/>
            <a:ext cx="4962525" cy="3722688"/>
          </a:xfrm>
          <a:prstGeom prst="rect">
            <a:avLst/>
          </a:prstGeom>
          <a:noFill/>
          <a:ln w="12700">
            <a:solidFill>
              <a:schemeClr val="tx1"/>
            </a:solidFill>
            <a:miter lim="800000"/>
            <a:headEnd/>
            <a:tailEnd/>
          </a:ln>
        </p:spPr>
      </p:sp>
      <p:sp>
        <p:nvSpPr>
          <p:cNvPr id="2053" name="Rectangle 5"/>
          <p:cNvSpPr>
            <a:spLocks noGrp="1" noChangeArrowheads="1"/>
          </p:cNvSpPr>
          <p:nvPr>
            <p:ph type="body" sz="quarter" idx="3"/>
          </p:nvPr>
        </p:nvSpPr>
        <p:spPr bwMode="auto">
          <a:xfrm>
            <a:off x="861210" y="4722313"/>
            <a:ext cx="4946668" cy="4477966"/>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p>
            <a:pPr lvl="0"/>
            <a:r>
              <a:rPr lang="en-US" altLang="ko-KR" noProof="0"/>
              <a:t>Click to edit Master text styles</a:t>
            </a:r>
          </a:p>
          <a:p>
            <a:pPr lvl="1"/>
            <a:r>
              <a:rPr lang="en-US" altLang="ko-KR" noProof="0"/>
              <a:t>Second level</a:t>
            </a:r>
          </a:p>
          <a:p>
            <a:pPr lvl="2"/>
            <a:r>
              <a:rPr lang="en-US" altLang="ko-KR" noProof="0"/>
              <a:t>Third level</a:t>
            </a:r>
          </a:p>
          <a:p>
            <a:pPr lvl="3"/>
            <a:r>
              <a:rPr lang="en-US" altLang="ko-KR" noProof="0"/>
              <a:t>Fourth level</a:t>
            </a:r>
          </a:p>
          <a:p>
            <a:pPr lvl="4"/>
            <a:r>
              <a:rPr lang="en-US" altLang="ko-KR" noProof="0"/>
              <a:t>Fifth level</a:t>
            </a:r>
          </a:p>
        </p:txBody>
      </p:sp>
      <p:sp>
        <p:nvSpPr>
          <p:cNvPr id="2054" name="Rectangle 6"/>
          <p:cNvSpPr>
            <a:spLocks noGrp="1" noChangeArrowheads="1"/>
          </p:cNvSpPr>
          <p:nvPr>
            <p:ph type="ftr" sz="quarter" idx="4"/>
          </p:nvPr>
        </p:nvSpPr>
        <p:spPr bwMode="auto">
          <a:xfrm>
            <a:off x="-13598" y="9444624"/>
            <a:ext cx="2911494" cy="488691"/>
          </a:xfrm>
          <a:prstGeom prst="rect">
            <a:avLst/>
          </a:prstGeom>
          <a:noFill/>
          <a:ln w="9525">
            <a:noFill/>
            <a:miter lim="800000"/>
            <a:headEnd/>
            <a:tailEnd/>
          </a:ln>
          <a:effectLst/>
        </p:spPr>
        <p:txBody>
          <a:bodyPr vert="horz" wrap="square" lIns="19050" tIns="0" rIns="19050" bIns="0" numCol="1" anchor="b" anchorCtr="0" compatLnSpc="1">
            <a:prstTxWarp prst="textNoShape">
              <a:avLst/>
            </a:prstTxWarp>
          </a:bodyPr>
          <a:lstStyle>
            <a:lvl1pPr defTabSz="917575">
              <a:defRPr sz="1000" i="1">
                <a:solidFill>
                  <a:schemeClr val="tx1"/>
                </a:solidFill>
                <a:latin typeface="Times New Roman" pitchFamily="18" charset="0"/>
                <a:ea typeface="굴림" pitchFamily="50" charset="-127"/>
              </a:defRPr>
            </a:lvl1pPr>
          </a:lstStyle>
          <a:p>
            <a:pPr>
              <a:defRPr/>
            </a:pPr>
            <a:endParaRPr lang="en-US" altLang="ko-KR"/>
          </a:p>
        </p:txBody>
      </p:sp>
      <p:sp>
        <p:nvSpPr>
          <p:cNvPr id="2055" name="Rectangle 7"/>
          <p:cNvSpPr>
            <a:spLocks noGrp="1" noChangeArrowheads="1"/>
          </p:cNvSpPr>
          <p:nvPr>
            <p:ph type="sldNum" sz="quarter" idx="5"/>
          </p:nvPr>
        </p:nvSpPr>
        <p:spPr bwMode="auto">
          <a:xfrm>
            <a:off x="3771193" y="9444624"/>
            <a:ext cx="2911494" cy="488691"/>
          </a:xfrm>
          <a:prstGeom prst="rect">
            <a:avLst/>
          </a:prstGeom>
          <a:noFill/>
          <a:ln w="9525">
            <a:noFill/>
            <a:miter lim="800000"/>
            <a:headEnd/>
            <a:tailEnd/>
          </a:ln>
          <a:effectLst/>
        </p:spPr>
        <p:txBody>
          <a:bodyPr vert="horz" wrap="square" lIns="19050" tIns="0" rIns="19050" bIns="0" numCol="1" anchor="b" anchorCtr="0" compatLnSpc="1">
            <a:prstTxWarp prst="textNoShape">
              <a:avLst/>
            </a:prstTxWarp>
          </a:bodyPr>
          <a:lstStyle>
            <a:lvl1pPr algn="r" defTabSz="917575">
              <a:defRPr sz="1000" i="1">
                <a:solidFill>
                  <a:schemeClr val="tx1"/>
                </a:solidFill>
                <a:latin typeface="Times New Roman" pitchFamily="18" charset="0"/>
                <a:ea typeface="굴림" pitchFamily="50" charset="-127"/>
              </a:defRPr>
            </a:lvl1pPr>
          </a:lstStyle>
          <a:p>
            <a:pPr>
              <a:defRPr/>
            </a:pPr>
            <a:fld id="{FC65170B-CA6E-4BD2-B10A-5B29D4042321}" type="slidenum">
              <a:rPr lang="ko-KR" altLang="en-US"/>
              <a:pPr>
                <a:defRPr/>
              </a:pPr>
              <a:t>‹#›</a:t>
            </a:fld>
            <a:endParaRPr lang="en-US" altLang="ko-KR"/>
          </a:p>
        </p:txBody>
      </p:sp>
    </p:spTree>
  </p:cSld>
  <p:clrMap bg1="lt1" tx1="dk1" bg2="lt2" tx2="dk2" accent1="accent1" accent2="accent2" accent3="accent3" accent4="accent4" accent5="accent5" accent6="accent6" hlink="hlink" folHlink="folHlink"/>
  <p:notesStyle>
    <a:lvl1pPr algn="l" defTabSz="917575" rtl="0" eaLnBrk="0" fontAlgn="base" latinLnBrk="1" hangingPunct="0">
      <a:spcBef>
        <a:spcPct val="30000"/>
      </a:spcBef>
      <a:spcAft>
        <a:spcPct val="0"/>
      </a:spcAft>
      <a:defRPr kumimoji="1" sz="1200" kern="1200">
        <a:solidFill>
          <a:schemeClr val="tx1"/>
        </a:solidFill>
        <a:latin typeface="굴림" pitchFamily="50" charset="-127"/>
        <a:ea typeface="굴림" pitchFamily="50" charset="-127"/>
        <a:cs typeface="+mn-cs"/>
      </a:defRPr>
    </a:lvl1pPr>
    <a:lvl2pPr marL="458788" algn="l" defTabSz="917575" rtl="0" eaLnBrk="0" fontAlgn="base" latinLnBrk="1" hangingPunct="0">
      <a:spcBef>
        <a:spcPct val="30000"/>
      </a:spcBef>
      <a:spcAft>
        <a:spcPct val="0"/>
      </a:spcAft>
      <a:defRPr kumimoji="1" sz="1200" kern="1200">
        <a:solidFill>
          <a:schemeClr val="tx1"/>
        </a:solidFill>
        <a:latin typeface="굴림" pitchFamily="50" charset="-127"/>
        <a:ea typeface="굴림" pitchFamily="50" charset="-127"/>
        <a:cs typeface="+mn-cs"/>
      </a:defRPr>
    </a:lvl2pPr>
    <a:lvl3pPr marL="915988" algn="l" defTabSz="917575" rtl="0" eaLnBrk="0" fontAlgn="base" latinLnBrk="1" hangingPunct="0">
      <a:spcBef>
        <a:spcPct val="30000"/>
      </a:spcBef>
      <a:spcAft>
        <a:spcPct val="0"/>
      </a:spcAft>
      <a:defRPr kumimoji="1" sz="1200" kern="1200">
        <a:solidFill>
          <a:schemeClr val="tx1"/>
        </a:solidFill>
        <a:latin typeface="굴림" pitchFamily="50" charset="-127"/>
        <a:ea typeface="굴림" pitchFamily="50" charset="-127"/>
        <a:cs typeface="+mn-cs"/>
      </a:defRPr>
    </a:lvl3pPr>
    <a:lvl4pPr marL="1374775" algn="l" defTabSz="917575" rtl="0" eaLnBrk="0" fontAlgn="base" latinLnBrk="1" hangingPunct="0">
      <a:spcBef>
        <a:spcPct val="30000"/>
      </a:spcBef>
      <a:spcAft>
        <a:spcPct val="0"/>
      </a:spcAft>
      <a:defRPr kumimoji="1" sz="1200" kern="1200">
        <a:solidFill>
          <a:schemeClr val="tx1"/>
        </a:solidFill>
        <a:latin typeface="굴림" pitchFamily="50" charset="-127"/>
        <a:ea typeface="굴림" pitchFamily="50" charset="-127"/>
        <a:cs typeface="+mn-cs"/>
      </a:defRPr>
    </a:lvl4pPr>
    <a:lvl5pPr marL="1833563" algn="l" defTabSz="917575" rtl="0" eaLnBrk="0" fontAlgn="base" latinLnBrk="1" hangingPunct="0">
      <a:spcBef>
        <a:spcPct val="30000"/>
      </a:spcBef>
      <a:spcAft>
        <a:spcPct val="0"/>
      </a:spcAft>
      <a:defRPr kumimoji="1" sz="1200" kern="1200">
        <a:solidFill>
          <a:schemeClr val="tx1"/>
        </a:solidFill>
        <a:latin typeface="굴림" pitchFamily="50" charset="-127"/>
        <a:ea typeface="굴림" pitchFamily="50" charset="-127"/>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Slide Image Placeholder 1"/>
          <p:cNvSpPr>
            <a:spLocks noGrp="1" noRot="1" noChangeAspect="1" noTextEdit="1"/>
          </p:cNvSpPr>
          <p:nvPr>
            <p:ph type="sldImg"/>
          </p:nvPr>
        </p:nvSpPr>
        <p:spPr>
          <a:ln/>
        </p:spPr>
      </p:sp>
      <p:sp>
        <p:nvSpPr>
          <p:cNvPr id="30723" name="Notes Placeholder 2"/>
          <p:cNvSpPr>
            <a:spLocks noGrp="1"/>
          </p:cNvSpPr>
          <p:nvPr>
            <p:ph type="body" idx="1"/>
          </p:nvPr>
        </p:nvSpPr>
        <p:spPr>
          <a:noFill/>
          <a:ln/>
        </p:spPr>
        <p:txBody>
          <a:bodyPr/>
          <a:lstStyle/>
          <a:p>
            <a:r>
              <a:rPr lang="en-US" altLang="ko-KR" dirty="0">
                <a:latin typeface="굴림" pitchFamily="34" charset="-127"/>
                <a:ea typeface="굴림" pitchFamily="34" charset="-127"/>
              </a:rPr>
              <a:t>Kính thầy chủ tịch hội đông và các thầy cô phản biện, uy vien, thư kí hội đồng.</a:t>
            </a:r>
          </a:p>
          <a:p>
            <a:r>
              <a:rPr lang="en-US" altLang="ko-KR" dirty="0">
                <a:latin typeface="굴림" pitchFamily="34" charset="-127"/>
                <a:ea typeface="굴림" pitchFamily="34" charset="-127"/>
              </a:rPr>
              <a:t>Em tên là Vũ Anh Tú học viên cao học k29A trường HVKTQS, Trong buổi bảo vệ luận văn thạc sĩ ngày hôm này em xin trình bày đề tài ….</a:t>
            </a:r>
          </a:p>
          <a:p>
            <a:endParaRPr lang="en-US" altLang="ko-KR" dirty="0">
              <a:latin typeface="굴림" pitchFamily="34" charset="-127"/>
              <a:ea typeface="굴림" pitchFamily="34" charset="-127"/>
            </a:endParaRPr>
          </a:p>
          <a:p>
            <a:r>
              <a:rPr lang="en-US" altLang="ko-KR" dirty="0">
                <a:latin typeface="굴림" pitchFamily="34" charset="-127"/>
                <a:ea typeface="굴림" pitchFamily="34" charset="-127"/>
              </a:rPr>
              <a:t>Nhu cầu thị yêú của con ngừoi về độ nét ngày càng cao, đièu đó được thể hiện trong cuộc sống hang ngày cũng như cho mục đích nghiên cứu. Khi nhìn một bức ảnh nét hơn thì con người sẽ nhận được nhiều thông tin hơn, chân thực hơn. Trong ngành thị giác mày ảnh có độ phân giải cao sẽ góp phần làm tang độ chính xác của các mô hình huấn luyện</a:t>
            </a:r>
          </a:p>
          <a:p>
            <a:endParaRPr lang="en-US" altLang="ko-KR" dirty="0">
              <a:latin typeface="굴림" pitchFamily="34" charset="-127"/>
              <a:ea typeface="굴림" pitchFamily="34" charset="-127"/>
            </a:endParaRPr>
          </a:p>
          <a:p>
            <a:r>
              <a:rPr lang="en-US" altLang="ko-KR" dirty="0">
                <a:latin typeface="굴림" pitchFamily="34" charset="-127"/>
                <a:ea typeface="굴림" pitchFamily="34" charset="-127"/>
              </a:rPr>
              <a:t>Với các ngành nghề đặc thù khác như điều tra dạng, ảnh ý tế, ảnh viễn thám thì ảnh phân giải cao là rất cấn thiết để hỗ trợ ra quyêt định. Do dó nhu cầu ứng dung thực tế của siêu phân giải ảnh là rất lớn và cần được quan tâm nghiên cứu nhiều hơn</a:t>
            </a:r>
          </a:p>
        </p:txBody>
      </p:sp>
      <p:sp>
        <p:nvSpPr>
          <p:cNvPr id="30724" name="Slide Number Placeholder 3"/>
          <p:cNvSpPr>
            <a:spLocks noGrp="1"/>
          </p:cNvSpPr>
          <p:nvPr>
            <p:ph type="sldNum" sz="quarter" idx="5"/>
          </p:nvPr>
        </p:nvSpPr>
        <p:spPr>
          <a:noFill/>
        </p:spPr>
        <p:txBody>
          <a:bodyPr/>
          <a:lstStyle/>
          <a:p>
            <a:fld id="{395D398D-F2AF-4CBF-8446-42A524863126}" type="slidenum">
              <a:rPr lang="ko-KR" altLang="en-US" smtClean="0">
                <a:ea typeface="굴림" pitchFamily="34" charset="-127"/>
              </a:rPr>
              <a:pPr/>
              <a:t>1</a:t>
            </a:fld>
            <a:endParaRPr lang="en-US" altLang="ko-KR">
              <a:ea typeface="굴림" pitchFamily="34" charset="-127"/>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err="1"/>
              <a:t>Mô</a:t>
            </a:r>
            <a:r>
              <a:rPr lang="en-US" b="1" baseline="0" dirty="0"/>
              <a:t> </a:t>
            </a:r>
            <a:r>
              <a:rPr lang="en-US" b="1" baseline="0" dirty="0" err="1"/>
              <a:t>hình</a:t>
            </a:r>
            <a:r>
              <a:rPr lang="en-US" b="1" baseline="0" dirty="0"/>
              <a:t> </a:t>
            </a:r>
            <a:r>
              <a:rPr lang="en-US" b="1" baseline="0" dirty="0" err="1"/>
              <a:t>mạng</a:t>
            </a:r>
            <a:r>
              <a:rPr lang="en-US" b="1" baseline="0" dirty="0"/>
              <a:t> SRGANs: </a:t>
            </a:r>
            <a:r>
              <a:rPr lang="en-US" b="0" baseline="0" dirty="0" err="1"/>
              <a:t>Đây</a:t>
            </a:r>
            <a:r>
              <a:rPr lang="en-US" b="0" baseline="0" dirty="0"/>
              <a:t> </a:t>
            </a:r>
            <a:r>
              <a:rPr lang="en-US" b="0" baseline="0" dirty="0" err="1"/>
              <a:t>là</a:t>
            </a:r>
            <a:r>
              <a:rPr lang="en-US" b="0" baseline="0" dirty="0"/>
              <a:t> 2 </a:t>
            </a:r>
            <a:r>
              <a:rPr lang="en-US" b="0" baseline="0" dirty="0" err="1"/>
              <a:t>mô</a:t>
            </a:r>
            <a:r>
              <a:rPr lang="en-US" b="0" baseline="0" dirty="0"/>
              <a:t> </a:t>
            </a:r>
            <a:r>
              <a:rPr lang="en-US" b="0" baseline="0" dirty="0" err="1"/>
              <a:t>hình</a:t>
            </a:r>
            <a:r>
              <a:rPr lang="en-US" b="0" baseline="0" dirty="0"/>
              <a:t> chi </a:t>
            </a:r>
            <a:r>
              <a:rPr lang="en-US" b="0" baseline="0" dirty="0" err="1"/>
              <a:t>tiết</a:t>
            </a:r>
            <a:r>
              <a:rPr lang="en-US" b="0" baseline="0" dirty="0"/>
              <a:t> </a:t>
            </a:r>
            <a:r>
              <a:rPr lang="en-US" b="0" baseline="0" dirty="0" err="1"/>
              <a:t>mạng</a:t>
            </a:r>
            <a:r>
              <a:rPr lang="en-US" b="0" baseline="0" dirty="0"/>
              <a:t> </a:t>
            </a:r>
            <a:r>
              <a:rPr lang="en-US" b="0" baseline="0" dirty="0" err="1"/>
              <a:t>tạo</a:t>
            </a:r>
            <a:r>
              <a:rPr lang="en-US" b="0" baseline="0" dirty="0"/>
              <a:t> </a:t>
            </a:r>
            <a:r>
              <a:rPr lang="en-US" b="0" baseline="0" dirty="0" err="1"/>
              <a:t>sinh</a:t>
            </a:r>
            <a:r>
              <a:rPr lang="en-US" b="0" baseline="0" dirty="0"/>
              <a:t> </a:t>
            </a:r>
            <a:r>
              <a:rPr lang="en-US" b="0" baseline="0" dirty="0" err="1"/>
              <a:t>và</a:t>
            </a:r>
            <a:r>
              <a:rPr lang="en-US" b="0" baseline="0" dirty="0"/>
              <a:t> </a:t>
            </a:r>
            <a:r>
              <a:rPr lang="en-US" b="0" baseline="0" dirty="0" err="1"/>
              <a:t>mạng</a:t>
            </a:r>
            <a:r>
              <a:rPr lang="en-US" b="0" baseline="0" dirty="0"/>
              <a:t> </a:t>
            </a:r>
            <a:r>
              <a:rPr lang="en-US" b="0" baseline="0" dirty="0" err="1"/>
              <a:t>phân</a:t>
            </a:r>
            <a:r>
              <a:rPr lang="en-US" b="0" baseline="0" dirty="0"/>
              <a:t> </a:t>
            </a:r>
            <a:r>
              <a:rPr lang="en-US" b="0" baseline="0" dirty="0" err="1"/>
              <a:t>biệt</a:t>
            </a:r>
            <a:r>
              <a:rPr lang="en-US" b="0" baseline="0" dirty="0"/>
              <a:t> </a:t>
            </a:r>
            <a:r>
              <a:rPr lang="en-US" b="0" baseline="0" dirty="0" err="1"/>
              <a:t>của</a:t>
            </a:r>
            <a:r>
              <a:rPr lang="en-US" b="0" baseline="0" dirty="0"/>
              <a:t> </a:t>
            </a:r>
            <a:r>
              <a:rPr lang="en-US" b="0" baseline="0" dirty="0" err="1"/>
              <a:t>mạng</a:t>
            </a:r>
            <a:r>
              <a:rPr lang="en-US" b="0" baseline="0" dirty="0"/>
              <a:t> SRGANs</a:t>
            </a:r>
          </a:p>
          <a:p>
            <a:endParaRPr lang="en-US" b="0" baseline="0" dirty="0"/>
          </a:p>
          <a:p>
            <a:r>
              <a:rPr lang="en-US" b="0" baseline="0" dirty="0" err="1"/>
              <a:t>Và</a:t>
            </a:r>
            <a:r>
              <a:rPr lang="en-US" b="0" baseline="0" dirty="0"/>
              <a:t> </a:t>
            </a:r>
            <a:r>
              <a:rPr lang="en-US" b="0" baseline="0" dirty="0" err="1"/>
              <a:t>quá</a:t>
            </a:r>
            <a:r>
              <a:rPr lang="en-US" b="0" baseline="0" dirty="0"/>
              <a:t> </a:t>
            </a:r>
            <a:r>
              <a:rPr lang="en-US" b="0" baseline="0" dirty="0" err="1"/>
              <a:t>trình</a:t>
            </a:r>
            <a:r>
              <a:rPr lang="en-US" b="0" baseline="0" dirty="0"/>
              <a:t> </a:t>
            </a:r>
            <a:r>
              <a:rPr lang="en-US" b="0" baseline="0" dirty="0" err="1"/>
              <a:t>huấn</a:t>
            </a:r>
            <a:r>
              <a:rPr lang="en-US" b="0" baseline="0" dirty="0"/>
              <a:t> </a:t>
            </a:r>
            <a:r>
              <a:rPr lang="en-US" b="0" baseline="0" dirty="0" err="1"/>
              <a:t>luyện</a:t>
            </a:r>
            <a:r>
              <a:rPr lang="en-US" b="0" baseline="0" dirty="0"/>
              <a:t> </a:t>
            </a:r>
            <a:r>
              <a:rPr lang="en-US" b="0" baseline="0" dirty="0" err="1"/>
              <a:t>mạng</a:t>
            </a:r>
            <a:r>
              <a:rPr lang="en-US" b="0" baseline="0" dirty="0"/>
              <a:t> SRGANs </a:t>
            </a:r>
            <a:r>
              <a:rPr lang="en-US" b="0" baseline="0" dirty="0" err="1"/>
              <a:t>cũng</a:t>
            </a:r>
            <a:r>
              <a:rPr lang="en-US" b="0" baseline="0" dirty="0"/>
              <a:t> </a:t>
            </a:r>
            <a:r>
              <a:rPr lang="en-US" b="0" baseline="0" dirty="0" err="1"/>
              <a:t>là</a:t>
            </a:r>
            <a:r>
              <a:rPr lang="en-US" b="0" baseline="0" dirty="0"/>
              <a:t> </a:t>
            </a:r>
            <a:r>
              <a:rPr lang="en-US" b="0" baseline="0" dirty="0" err="1"/>
              <a:t>một</a:t>
            </a:r>
            <a:r>
              <a:rPr lang="en-US" b="0" baseline="0" dirty="0"/>
              <a:t> </a:t>
            </a:r>
            <a:r>
              <a:rPr lang="en-US" b="0" baseline="0" dirty="0" err="1"/>
              <a:t>quá</a:t>
            </a:r>
            <a:r>
              <a:rPr lang="en-US" b="0" baseline="0" dirty="0"/>
              <a:t> </a:t>
            </a:r>
            <a:r>
              <a:rPr lang="en-US" b="0" baseline="0" dirty="0" err="1"/>
              <a:t>trình</a:t>
            </a:r>
            <a:r>
              <a:rPr lang="en-US" b="0" baseline="0" dirty="0"/>
              <a:t> </a:t>
            </a:r>
            <a:r>
              <a:rPr lang="en-US" b="0" baseline="0" dirty="0" err="1"/>
              <a:t>đối</a:t>
            </a:r>
            <a:r>
              <a:rPr lang="en-US" b="0" baseline="0" dirty="0"/>
              <a:t> </a:t>
            </a:r>
            <a:r>
              <a:rPr lang="en-US" b="0" baseline="0" dirty="0" err="1"/>
              <a:t>nghịch</a:t>
            </a:r>
            <a:r>
              <a:rPr lang="en-US" b="0" baseline="0" dirty="0"/>
              <a:t> </a:t>
            </a:r>
            <a:r>
              <a:rPr lang="en-US" b="0" baseline="0" dirty="0" err="1"/>
              <a:t>với</a:t>
            </a:r>
            <a:r>
              <a:rPr lang="en-US" b="0" baseline="0" dirty="0"/>
              <a:t> </a:t>
            </a:r>
            <a:r>
              <a:rPr lang="en-US" b="0" baseline="0" dirty="0" err="1"/>
              <a:t>công</a:t>
            </a:r>
            <a:r>
              <a:rPr lang="en-US" b="0" baseline="0" dirty="0"/>
              <a:t> </a:t>
            </a:r>
            <a:r>
              <a:rPr lang="en-US" b="0" baseline="0" dirty="0" err="1"/>
              <a:t>thức</a:t>
            </a:r>
            <a:r>
              <a:rPr lang="en-US" b="0" baseline="0" dirty="0"/>
              <a:t> </a:t>
            </a:r>
            <a:r>
              <a:rPr lang="en-US" b="0" baseline="0" dirty="0" err="1"/>
              <a:t>như</a:t>
            </a:r>
            <a:r>
              <a:rPr lang="en-US" b="0" baseline="0" dirty="0"/>
              <a:t> </a:t>
            </a:r>
            <a:r>
              <a:rPr lang="en-US" b="0" baseline="0" dirty="0" err="1"/>
              <a:t>sau</a:t>
            </a:r>
            <a:r>
              <a:rPr lang="en-US" b="0" baseline="0" dirty="0"/>
              <a:t>:</a:t>
            </a:r>
          </a:p>
          <a:p>
            <a:pPr marL="228600" indent="-228600">
              <a:buAutoNum type="arabicPeriod"/>
            </a:pPr>
            <a:r>
              <a:rPr lang="en-US" b="0" baseline="0" dirty="0"/>
              <a:t>D </a:t>
            </a:r>
            <a:r>
              <a:rPr lang="en-US" b="0" baseline="0" dirty="0" err="1"/>
              <a:t>cố</a:t>
            </a:r>
            <a:r>
              <a:rPr lang="en-US" b="0" baseline="0" dirty="0"/>
              <a:t> </a:t>
            </a:r>
            <a:r>
              <a:rPr lang="en-US" b="0" baseline="0" dirty="0" err="1"/>
              <a:t>gắng</a:t>
            </a:r>
            <a:r>
              <a:rPr lang="en-US" b="0" baseline="0" dirty="0"/>
              <a:t> </a:t>
            </a:r>
            <a:r>
              <a:rPr lang="en-US" b="0" baseline="0" dirty="0" err="1"/>
              <a:t>tối</a:t>
            </a:r>
            <a:r>
              <a:rPr lang="en-US" b="0" baseline="0" dirty="0"/>
              <a:t> </a:t>
            </a:r>
            <a:r>
              <a:rPr lang="en-US" b="0" baseline="0" dirty="0" err="1"/>
              <a:t>đa</a:t>
            </a:r>
            <a:r>
              <a:rPr lang="en-US" b="0" baseline="0" dirty="0"/>
              <a:t> </a:t>
            </a:r>
            <a:r>
              <a:rPr lang="en-US" b="0" baseline="0" dirty="0" err="1"/>
              <a:t>hóa</a:t>
            </a:r>
            <a:r>
              <a:rPr lang="en-US" b="0" baseline="0" dirty="0"/>
              <a:t> </a:t>
            </a:r>
            <a:r>
              <a:rPr lang="en-US" b="0" baseline="0" dirty="0" err="1"/>
              <a:t>kì</a:t>
            </a:r>
            <a:r>
              <a:rPr lang="en-US" b="0" baseline="0" dirty="0"/>
              <a:t> </a:t>
            </a:r>
            <a:r>
              <a:rPr lang="en-US" b="0" baseline="0" dirty="0" err="1"/>
              <a:t>vọng</a:t>
            </a:r>
            <a:r>
              <a:rPr lang="en-US" b="0" baseline="0" dirty="0"/>
              <a:t> </a:t>
            </a:r>
            <a:r>
              <a:rPr lang="en-US" b="0" baseline="0" dirty="0" err="1"/>
              <a:t>khi</a:t>
            </a:r>
            <a:r>
              <a:rPr lang="en-US" b="0" baseline="0" dirty="0"/>
              <a:t> </a:t>
            </a:r>
            <a:r>
              <a:rPr lang="en-US" b="0" baseline="0" dirty="0" err="1"/>
              <a:t>dữ</a:t>
            </a:r>
            <a:r>
              <a:rPr lang="en-US" b="0" baseline="0" dirty="0"/>
              <a:t> </a:t>
            </a:r>
            <a:r>
              <a:rPr lang="en-US" b="0" baseline="0" dirty="0" err="1"/>
              <a:t>liệu</a:t>
            </a:r>
            <a:r>
              <a:rPr lang="en-US" b="0" baseline="0" dirty="0"/>
              <a:t> </a:t>
            </a:r>
            <a:r>
              <a:rPr lang="en-US" b="0" baseline="0" dirty="0" err="1"/>
              <a:t>đầu</a:t>
            </a:r>
            <a:r>
              <a:rPr lang="en-US" b="0" baseline="0" dirty="0"/>
              <a:t> </a:t>
            </a:r>
            <a:r>
              <a:rPr lang="en-US" b="0" baseline="0" dirty="0" err="1"/>
              <a:t>vào</a:t>
            </a:r>
            <a:r>
              <a:rPr lang="en-US" b="0" baseline="0" dirty="0"/>
              <a:t> D </a:t>
            </a:r>
            <a:r>
              <a:rPr lang="en-US" b="0" baseline="0" dirty="0" err="1"/>
              <a:t>là</a:t>
            </a:r>
            <a:r>
              <a:rPr lang="en-US" b="0" baseline="0" dirty="0"/>
              <a:t> </a:t>
            </a:r>
            <a:r>
              <a:rPr lang="en-US" b="0" baseline="0" dirty="0" err="1"/>
              <a:t>ảnh</a:t>
            </a:r>
            <a:r>
              <a:rPr lang="en-US" b="0" baseline="0" dirty="0"/>
              <a:t> </a:t>
            </a:r>
            <a:r>
              <a:rPr lang="en-US" b="0" baseline="0" dirty="0" err="1"/>
              <a:t>thật</a:t>
            </a:r>
            <a:r>
              <a:rPr lang="en-US" b="0" baseline="0" dirty="0"/>
              <a:t> (HR)</a:t>
            </a:r>
          </a:p>
          <a:p>
            <a:pPr marL="228600" indent="-228600">
              <a:buAutoNum type="arabicPeriod"/>
            </a:pPr>
            <a:r>
              <a:rPr lang="en-US" b="0" baseline="0" dirty="0"/>
              <a:t>G </a:t>
            </a:r>
            <a:r>
              <a:rPr lang="en-US" b="0" baseline="0" dirty="0" err="1"/>
              <a:t>cố</a:t>
            </a:r>
            <a:r>
              <a:rPr lang="en-US" b="0" baseline="0" dirty="0"/>
              <a:t> </a:t>
            </a:r>
            <a:r>
              <a:rPr lang="en-US" b="0" baseline="0" dirty="0" err="1"/>
              <a:t>gắng</a:t>
            </a:r>
            <a:r>
              <a:rPr lang="en-US" b="0" baseline="0" dirty="0"/>
              <a:t> </a:t>
            </a:r>
            <a:r>
              <a:rPr lang="en-US" b="0" baseline="0" dirty="0" err="1"/>
              <a:t>tối</a:t>
            </a:r>
            <a:r>
              <a:rPr lang="en-US" b="0" baseline="0" dirty="0"/>
              <a:t> </a:t>
            </a:r>
            <a:r>
              <a:rPr lang="en-US" b="0" baseline="0" dirty="0" err="1"/>
              <a:t>thiểu</a:t>
            </a:r>
            <a:r>
              <a:rPr lang="en-US" b="0" baseline="0" dirty="0"/>
              <a:t> </a:t>
            </a:r>
            <a:r>
              <a:rPr lang="en-US" b="0" baseline="0" dirty="0" err="1"/>
              <a:t>hóa</a:t>
            </a:r>
            <a:r>
              <a:rPr lang="en-US" b="0" baseline="0" dirty="0"/>
              <a:t> </a:t>
            </a:r>
            <a:r>
              <a:rPr lang="en-US" b="0" baseline="0" dirty="0" err="1"/>
              <a:t>kì</a:t>
            </a:r>
            <a:r>
              <a:rPr lang="en-US" b="0" baseline="0" dirty="0"/>
              <a:t> </a:t>
            </a:r>
            <a:r>
              <a:rPr lang="en-US" b="0" baseline="0" dirty="0" err="1"/>
              <a:t>vọng</a:t>
            </a:r>
            <a:r>
              <a:rPr lang="en-US" b="0" baseline="0" dirty="0"/>
              <a:t> </a:t>
            </a:r>
            <a:r>
              <a:rPr lang="en-US" b="0" baseline="0" dirty="0" err="1"/>
              <a:t>khi</a:t>
            </a:r>
            <a:r>
              <a:rPr lang="en-US" b="0" baseline="0" dirty="0"/>
              <a:t> </a:t>
            </a:r>
            <a:r>
              <a:rPr lang="en-US" b="0" baseline="0" dirty="0" err="1"/>
              <a:t>dữ</a:t>
            </a:r>
            <a:r>
              <a:rPr lang="en-US" b="0" baseline="0" dirty="0"/>
              <a:t> </a:t>
            </a:r>
            <a:r>
              <a:rPr lang="en-US" b="0" baseline="0" dirty="0" err="1"/>
              <a:t>liệu</a:t>
            </a:r>
            <a:r>
              <a:rPr lang="en-US" b="0" baseline="0" dirty="0"/>
              <a:t> </a:t>
            </a:r>
            <a:r>
              <a:rPr lang="en-US" b="0" baseline="0" dirty="0" err="1"/>
              <a:t>đầu</a:t>
            </a:r>
            <a:r>
              <a:rPr lang="en-US" b="0" baseline="0" dirty="0"/>
              <a:t> </a:t>
            </a:r>
            <a:r>
              <a:rPr lang="en-US" b="0" baseline="0" dirty="0" err="1"/>
              <a:t>vào</a:t>
            </a:r>
            <a:r>
              <a:rPr lang="en-US" b="0" baseline="0" dirty="0"/>
              <a:t> D </a:t>
            </a:r>
            <a:r>
              <a:rPr lang="en-US" b="0" baseline="0" dirty="0" err="1"/>
              <a:t>là</a:t>
            </a:r>
            <a:r>
              <a:rPr lang="en-US" b="0" baseline="0" dirty="0"/>
              <a:t> </a:t>
            </a:r>
            <a:r>
              <a:rPr lang="en-US" b="0" baseline="0" dirty="0" err="1"/>
              <a:t>ảnh</a:t>
            </a:r>
            <a:r>
              <a:rPr lang="en-US" b="0" baseline="0" dirty="0"/>
              <a:t> </a:t>
            </a:r>
            <a:r>
              <a:rPr lang="en-US" b="0" baseline="0" dirty="0" err="1"/>
              <a:t>giả</a:t>
            </a:r>
            <a:r>
              <a:rPr lang="en-US" b="0" baseline="0" dirty="0"/>
              <a:t> </a:t>
            </a:r>
            <a:r>
              <a:rPr lang="en-US" b="0" baseline="0" dirty="0" err="1"/>
              <a:t>được</a:t>
            </a:r>
            <a:r>
              <a:rPr lang="en-US" b="0" baseline="0" dirty="0"/>
              <a:t> </a:t>
            </a:r>
            <a:r>
              <a:rPr lang="en-US" b="0" baseline="0" dirty="0" err="1"/>
              <a:t>sinh</a:t>
            </a:r>
            <a:r>
              <a:rPr lang="en-US" b="0" baseline="0" dirty="0"/>
              <a:t> </a:t>
            </a:r>
            <a:r>
              <a:rPr lang="en-US" b="0" baseline="0" dirty="0" err="1"/>
              <a:t>ra</a:t>
            </a:r>
            <a:r>
              <a:rPr lang="en-US" b="0" baseline="0" dirty="0"/>
              <a:t> </a:t>
            </a:r>
            <a:r>
              <a:rPr lang="en-US" b="0" baseline="0" dirty="0" err="1"/>
              <a:t>từ</a:t>
            </a:r>
            <a:r>
              <a:rPr lang="en-US" b="0" baseline="0" dirty="0"/>
              <a:t> G</a:t>
            </a:r>
          </a:p>
          <a:p>
            <a:pPr marL="228600" indent="-228600">
              <a:buAutoNum type="arabicPeriod"/>
            </a:pPr>
            <a:endParaRPr lang="en-US" b="0" baseline="0" dirty="0"/>
          </a:p>
          <a:p>
            <a:pPr marL="0" indent="0">
              <a:buNone/>
            </a:pPr>
            <a:r>
              <a:rPr lang="en-US" b="0" baseline="0" dirty="0"/>
              <a:t>Chi </a:t>
            </a:r>
            <a:r>
              <a:rPr lang="en-US" b="0" baseline="0" dirty="0" err="1"/>
              <a:t>tiết</a:t>
            </a:r>
            <a:r>
              <a:rPr lang="en-US" b="0" baseline="0" dirty="0"/>
              <a:t> </a:t>
            </a:r>
            <a:r>
              <a:rPr lang="en-US" b="0" baseline="0" dirty="0" err="1"/>
              <a:t>từng</a:t>
            </a:r>
            <a:r>
              <a:rPr lang="en-US" b="0" baseline="0" dirty="0"/>
              <a:t> </a:t>
            </a:r>
            <a:r>
              <a:rPr lang="en-US" b="0" baseline="0" dirty="0" err="1"/>
              <a:t>thành</a:t>
            </a:r>
            <a:r>
              <a:rPr lang="en-US" b="0" baseline="0" dirty="0"/>
              <a:t> </a:t>
            </a:r>
            <a:r>
              <a:rPr lang="en-US" b="0" baseline="0" dirty="0" err="1"/>
              <a:t>phần</a:t>
            </a:r>
            <a:r>
              <a:rPr lang="en-US" b="0" baseline="0" dirty="0"/>
              <a:t> </a:t>
            </a:r>
            <a:r>
              <a:rPr lang="en-US" b="0" baseline="0" dirty="0" err="1"/>
              <a:t>trong</a:t>
            </a:r>
            <a:r>
              <a:rPr lang="en-US" b="0" baseline="0" dirty="0"/>
              <a:t> </a:t>
            </a:r>
            <a:r>
              <a:rPr lang="en-US" b="0" baseline="0" dirty="0" err="1"/>
              <a:t>mạng</a:t>
            </a:r>
            <a:r>
              <a:rPr lang="en-US" b="0" baseline="0" dirty="0"/>
              <a:t> </a:t>
            </a:r>
            <a:r>
              <a:rPr lang="en-US" b="0" baseline="0" dirty="0" err="1"/>
              <a:t>em</a:t>
            </a:r>
            <a:r>
              <a:rPr lang="en-US" b="0" baseline="0" dirty="0"/>
              <a:t> </a:t>
            </a:r>
            <a:r>
              <a:rPr lang="en-US" b="0" baseline="0" dirty="0" err="1"/>
              <a:t>sẽ</a:t>
            </a:r>
            <a:r>
              <a:rPr lang="en-US" b="0" baseline="0" dirty="0"/>
              <a:t> </a:t>
            </a:r>
            <a:r>
              <a:rPr lang="en-US" b="0" baseline="0" dirty="0" err="1"/>
              <a:t>trình</a:t>
            </a:r>
            <a:r>
              <a:rPr lang="en-US" b="0" baseline="0" dirty="0"/>
              <a:t> </a:t>
            </a:r>
            <a:r>
              <a:rPr lang="en-US" b="0" baseline="0" dirty="0" err="1"/>
              <a:t>bày</a:t>
            </a:r>
            <a:r>
              <a:rPr lang="en-US" b="0" baseline="0" dirty="0"/>
              <a:t> ở slide </a:t>
            </a:r>
            <a:r>
              <a:rPr lang="en-US" b="0" baseline="0" dirty="0" err="1"/>
              <a:t>tiếp</a:t>
            </a:r>
            <a:r>
              <a:rPr lang="en-US" b="0" baseline="0" dirty="0"/>
              <a:t> </a:t>
            </a:r>
            <a:r>
              <a:rPr lang="en-US" b="0" baseline="0" dirty="0" err="1"/>
              <a:t>theo</a:t>
            </a:r>
            <a:endParaRPr lang="en-US" b="0" baseline="0" dirty="0"/>
          </a:p>
          <a:p>
            <a:pPr marL="0" indent="0">
              <a:buNone/>
            </a:pPr>
            <a:endParaRPr lang="en-US" b="1" dirty="0"/>
          </a:p>
        </p:txBody>
      </p:sp>
      <p:sp>
        <p:nvSpPr>
          <p:cNvPr id="4" name="Slide Number Placeholder 3"/>
          <p:cNvSpPr>
            <a:spLocks noGrp="1"/>
          </p:cNvSpPr>
          <p:nvPr>
            <p:ph type="sldNum" sz="quarter" idx="5"/>
          </p:nvPr>
        </p:nvSpPr>
        <p:spPr/>
        <p:txBody>
          <a:bodyPr/>
          <a:lstStyle/>
          <a:p>
            <a:pPr>
              <a:defRPr/>
            </a:pPr>
            <a:fld id="{FC65170B-CA6E-4BD2-B10A-5B29D4042321}" type="slidenum">
              <a:rPr lang="ko-KR" altLang="en-US" smtClean="0"/>
              <a:pPr>
                <a:defRPr/>
              </a:pPr>
              <a:t>10</a:t>
            </a:fld>
            <a:endParaRPr lang="en-US" altLang="ko-KR"/>
          </a:p>
        </p:txBody>
      </p:sp>
    </p:spTree>
    <p:extLst>
      <p:ext uri="{BB962C8B-B14F-4D97-AF65-F5344CB8AC3E}">
        <p14:creationId xmlns:p14="http://schemas.microsoft.com/office/powerpoint/2010/main" val="11582415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err="1"/>
              <a:t>Mạng</a:t>
            </a:r>
            <a:r>
              <a:rPr lang="en-US" b="1" baseline="0" dirty="0"/>
              <a:t> </a:t>
            </a:r>
            <a:r>
              <a:rPr lang="en-US" b="1" baseline="0" dirty="0" err="1"/>
              <a:t>tạo</a:t>
            </a:r>
            <a:r>
              <a:rPr lang="en-US" b="1" baseline="0" dirty="0"/>
              <a:t> </a:t>
            </a:r>
            <a:r>
              <a:rPr lang="en-US" b="1" baseline="0" dirty="0" err="1"/>
              <a:t>sinh</a:t>
            </a:r>
            <a:r>
              <a:rPr lang="en-US" b="1" baseline="0" dirty="0"/>
              <a:t>: </a:t>
            </a:r>
            <a:r>
              <a:rPr lang="en-US" b="0" baseline="0" dirty="0" err="1"/>
              <a:t>Là</a:t>
            </a:r>
            <a:r>
              <a:rPr lang="en-US" b="0" baseline="0" dirty="0"/>
              <a:t> </a:t>
            </a:r>
            <a:r>
              <a:rPr lang="en-US" b="0" baseline="0" dirty="0" err="1"/>
              <a:t>một</a:t>
            </a:r>
            <a:r>
              <a:rPr lang="en-US" b="0" baseline="0" dirty="0"/>
              <a:t> deep neural-nets </a:t>
            </a:r>
            <a:r>
              <a:rPr lang="en-US" b="0" baseline="0" dirty="0" err="1"/>
              <a:t>chứa</a:t>
            </a:r>
            <a:r>
              <a:rPr lang="en-US" b="0" baseline="0" dirty="0"/>
              <a:t> </a:t>
            </a:r>
            <a:r>
              <a:rPr lang="en-US" b="0" baseline="0" dirty="0" err="1"/>
              <a:t>chủ</a:t>
            </a:r>
            <a:r>
              <a:rPr lang="en-US" b="0" baseline="0" dirty="0"/>
              <a:t> </a:t>
            </a:r>
            <a:r>
              <a:rPr lang="en-US" b="0" baseline="0" dirty="0" err="1"/>
              <a:t>yếu</a:t>
            </a:r>
            <a:r>
              <a:rPr lang="en-US" b="0" baseline="0" dirty="0"/>
              <a:t> </a:t>
            </a:r>
            <a:r>
              <a:rPr lang="en-US" b="0" baseline="0" dirty="0" err="1"/>
              <a:t>là</a:t>
            </a:r>
            <a:r>
              <a:rPr lang="en-US" b="0" baseline="0" dirty="0"/>
              <a:t> </a:t>
            </a:r>
            <a:r>
              <a:rPr lang="en-US" b="0" baseline="0" dirty="0" err="1"/>
              <a:t>các</a:t>
            </a:r>
            <a:r>
              <a:rPr lang="en-US" b="0" baseline="0" dirty="0"/>
              <a:t> </a:t>
            </a:r>
            <a:r>
              <a:rPr lang="en-US" b="0" baseline="0" dirty="0" err="1"/>
              <a:t>lớp</a:t>
            </a:r>
            <a:r>
              <a:rPr lang="en-US" b="0" baseline="0" dirty="0"/>
              <a:t> </a:t>
            </a:r>
            <a:r>
              <a:rPr lang="en-US" b="0" baseline="0" dirty="0" err="1"/>
              <a:t>tích</a:t>
            </a:r>
            <a:r>
              <a:rPr lang="en-US" b="0" baseline="0" dirty="0"/>
              <a:t> </a:t>
            </a:r>
            <a:r>
              <a:rPr lang="en-US" b="0" baseline="0" dirty="0" err="1"/>
              <a:t>chập</a:t>
            </a:r>
            <a:r>
              <a:rPr lang="en-US" b="0" baseline="0" dirty="0"/>
              <a:t>, res block </a:t>
            </a:r>
            <a:r>
              <a:rPr lang="en-US" b="0" baseline="0" dirty="0" err="1"/>
              <a:t>và</a:t>
            </a:r>
            <a:r>
              <a:rPr lang="en-US" b="0" baseline="0" dirty="0"/>
              <a:t> </a:t>
            </a:r>
            <a:r>
              <a:rPr lang="en-US" b="0" baseline="0" dirty="0" err="1"/>
              <a:t>có</a:t>
            </a:r>
            <a:r>
              <a:rPr lang="en-US" b="0" baseline="0" dirty="0"/>
              <a:t> 2 </a:t>
            </a:r>
            <a:r>
              <a:rPr lang="en-US" b="0" baseline="0" dirty="0" err="1"/>
              <a:t>khối</a:t>
            </a:r>
            <a:r>
              <a:rPr lang="en-US" b="0" baseline="0" dirty="0"/>
              <a:t> Pixel-shuffler </a:t>
            </a:r>
            <a:r>
              <a:rPr lang="en-US" b="0" baseline="0" dirty="0" err="1"/>
              <a:t>để</a:t>
            </a:r>
            <a:r>
              <a:rPr lang="en-US" b="0" baseline="0" dirty="0"/>
              <a:t> </a:t>
            </a:r>
            <a:r>
              <a:rPr lang="en-US" b="0" baseline="0" dirty="0" err="1"/>
              <a:t>upsampling</a:t>
            </a:r>
            <a:r>
              <a:rPr lang="en-US" b="0" baseline="0" dirty="0"/>
              <a:t>.</a:t>
            </a:r>
          </a:p>
          <a:p>
            <a:endParaRPr lang="en-US" b="0" baseline="0" dirty="0"/>
          </a:p>
          <a:p>
            <a:r>
              <a:rPr lang="en-US" b="1" dirty="0" err="1"/>
              <a:t>PReLU</a:t>
            </a:r>
            <a:r>
              <a:rPr lang="en-US" b="1" dirty="0"/>
              <a:t>:</a:t>
            </a:r>
            <a:r>
              <a:rPr lang="en-US" b="1" baseline="0" dirty="0"/>
              <a:t> </a:t>
            </a:r>
          </a:p>
          <a:p>
            <a:r>
              <a:rPr lang="en-US" b="1" baseline="0" dirty="0"/>
              <a:t>What: </a:t>
            </a:r>
            <a:r>
              <a:rPr lang="en-US" b="0" baseline="0" dirty="0" err="1"/>
              <a:t>Là</a:t>
            </a:r>
            <a:r>
              <a:rPr lang="en-US" b="0" baseline="0" dirty="0"/>
              <a:t> </a:t>
            </a:r>
            <a:r>
              <a:rPr lang="en-US" b="0" baseline="0" dirty="0" err="1"/>
              <a:t>lớp</a:t>
            </a:r>
            <a:r>
              <a:rPr lang="en-US" b="0" baseline="0" dirty="0"/>
              <a:t> </a:t>
            </a:r>
            <a:r>
              <a:rPr lang="en-US" b="0" baseline="0" dirty="0" err="1"/>
              <a:t>kích</a:t>
            </a:r>
            <a:r>
              <a:rPr lang="en-US" b="0" baseline="0" dirty="0"/>
              <a:t> </a:t>
            </a:r>
            <a:r>
              <a:rPr lang="en-US" b="0" baseline="0" dirty="0" err="1"/>
              <a:t>hoạt</a:t>
            </a:r>
            <a:r>
              <a:rPr lang="en-US" b="0" baseline="0" dirty="0"/>
              <a:t>, </a:t>
            </a:r>
            <a:r>
              <a:rPr lang="en-US" b="0" baseline="0" dirty="0" err="1"/>
              <a:t>một</a:t>
            </a:r>
            <a:r>
              <a:rPr lang="en-US" b="0" baseline="0" dirty="0"/>
              <a:t> </a:t>
            </a:r>
            <a:r>
              <a:rPr lang="en-US" b="0" baseline="0" dirty="0" err="1"/>
              <a:t>biến</a:t>
            </a:r>
            <a:r>
              <a:rPr lang="en-US" b="0" baseline="0" dirty="0"/>
              <a:t> </a:t>
            </a:r>
            <a:r>
              <a:rPr lang="en-US" b="0" baseline="0" dirty="0" err="1"/>
              <a:t>thể</a:t>
            </a:r>
            <a:r>
              <a:rPr lang="en-US" b="0" baseline="0" dirty="0"/>
              <a:t> </a:t>
            </a:r>
            <a:r>
              <a:rPr lang="en-US" b="0" baseline="0" dirty="0" err="1"/>
              <a:t>của</a:t>
            </a:r>
            <a:r>
              <a:rPr lang="en-US" b="0" baseline="0" dirty="0"/>
              <a:t> </a:t>
            </a:r>
            <a:r>
              <a:rPr lang="en-US" b="0" baseline="0" dirty="0" err="1"/>
              <a:t>ReLU</a:t>
            </a:r>
            <a:endParaRPr lang="en-US" b="0" baseline="0" dirty="0"/>
          </a:p>
          <a:p>
            <a:r>
              <a:rPr lang="en-US" b="1" baseline="0" dirty="0"/>
              <a:t>Why: </a:t>
            </a:r>
            <a:r>
              <a:rPr lang="en-US" b="0" baseline="0" dirty="0" err="1"/>
              <a:t>Việc</a:t>
            </a:r>
            <a:r>
              <a:rPr lang="en-US" b="0" baseline="0" dirty="0"/>
              <a:t> </a:t>
            </a:r>
            <a:r>
              <a:rPr lang="en-US" b="0" baseline="0" dirty="0" err="1"/>
              <a:t>áp</a:t>
            </a:r>
            <a:r>
              <a:rPr lang="en-US" b="0" baseline="0" dirty="0"/>
              <a:t> </a:t>
            </a:r>
            <a:r>
              <a:rPr lang="en-US" b="0" baseline="0" dirty="0" err="1"/>
              <a:t>dụng</a:t>
            </a:r>
            <a:r>
              <a:rPr lang="en-US" b="0" baseline="0" dirty="0"/>
              <a:t> </a:t>
            </a:r>
            <a:r>
              <a:rPr lang="en-US" b="0" baseline="0" dirty="0" err="1"/>
              <a:t>ReLU</a:t>
            </a:r>
            <a:r>
              <a:rPr lang="en-US" b="0" baseline="0" dirty="0"/>
              <a:t> </a:t>
            </a:r>
            <a:r>
              <a:rPr lang="en-US" b="0" baseline="0" dirty="0" err="1"/>
              <a:t>đã</a:t>
            </a:r>
            <a:r>
              <a:rPr lang="en-US" b="0" baseline="0" dirty="0"/>
              <a:t> </a:t>
            </a:r>
            <a:r>
              <a:rPr lang="en-US" b="0" baseline="0" dirty="0" err="1"/>
              <a:t>khắc</a:t>
            </a:r>
            <a:r>
              <a:rPr lang="en-US" b="0" baseline="0" dirty="0"/>
              <a:t> </a:t>
            </a:r>
            <a:r>
              <a:rPr lang="en-US" b="0" baseline="0" dirty="0" err="1"/>
              <a:t>phục</a:t>
            </a:r>
            <a:r>
              <a:rPr lang="en-US" b="0" baseline="0" dirty="0"/>
              <a:t> </a:t>
            </a:r>
            <a:r>
              <a:rPr lang="en-US" b="0" baseline="0" dirty="0" err="1"/>
              <a:t>được</a:t>
            </a:r>
            <a:r>
              <a:rPr lang="en-US" b="0" baseline="0" dirty="0"/>
              <a:t> </a:t>
            </a:r>
            <a:r>
              <a:rPr lang="en-US" b="0" baseline="0" dirty="0" err="1"/>
              <a:t>hiện</a:t>
            </a:r>
            <a:r>
              <a:rPr lang="en-US" b="0" baseline="0" dirty="0"/>
              <a:t> </a:t>
            </a:r>
            <a:r>
              <a:rPr lang="en-US" b="0" baseline="0" dirty="0" err="1"/>
              <a:t>tượng</a:t>
            </a:r>
            <a:r>
              <a:rPr lang="en-US" b="0" baseline="0" dirty="0"/>
              <a:t> vanishing gradient, </a:t>
            </a:r>
            <a:r>
              <a:rPr lang="en-US" b="0" baseline="0" dirty="0" err="1"/>
              <a:t>tuy</a:t>
            </a:r>
            <a:r>
              <a:rPr lang="en-US" b="0" baseline="0" dirty="0"/>
              <a:t> </a:t>
            </a:r>
            <a:r>
              <a:rPr lang="en-US" b="0" baseline="0" dirty="0" err="1"/>
              <a:t>nhiên</a:t>
            </a:r>
            <a:r>
              <a:rPr lang="en-US" b="0" baseline="0" dirty="0"/>
              <a:t> </a:t>
            </a:r>
            <a:r>
              <a:rPr lang="en-US" b="0" baseline="0" dirty="0" err="1"/>
              <a:t>trong</a:t>
            </a:r>
            <a:r>
              <a:rPr lang="en-US" b="0" baseline="0" dirty="0"/>
              <a:t> </a:t>
            </a:r>
            <a:r>
              <a:rPr lang="en-US" b="0" baseline="0" dirty="0" err="1"/>
              <a:t>quá</a:t>
            </a:r>
            <a:r>
              <a:rPr lang="en-US" b="0" baseline="0" dirty="0"/>
              <a:t> </a:t>
            </a:r>
            <a:r>
              <a:rPr lang="en-US" b="0" baseline="0" dirty="0" err="1"/>
              <a:t>trình</a:t>
            </a:r>
            <a:r>
              <a:rPr lang="en-US" b="0" baseline="0" dirty="0"/>
              <a:t> lan truyền ngược </a:t>
            </a:r>
            <a:r>
              <a:rPr lang="en-US" b="0" baseline="0" dirty="0" err="1"/>
              <a:t>đạo</a:t>
            </a:r>
            <a:r>
              <a:rPr lang="en-US" b="0" baseline="0" dirty="0"/>
              <a:t> </a:t>
            </a:r>
            <a:r>
              <a:rPr lang="en-US" b="0" baseline="0" dirty="0" err="1"/>
              <a:t>hàm</a:t>
            </a:r>
            <a:r>
              <a:rPr lang="en-US" b="0" baseline="0" dirty="0"/>
              <a:t> </a:t>
            </a:r>
            <a:r>
              <a:rPr lang="en-US" b="0" baseline="0" dirty="0" err="1"/>
              <a:t>của</a:t>
            </a:r>
            <a:r>
              <a:rPr lang="en-US" b="0" baseline="0" dirty="0"/>
              <a:t> </a:t>
            </a:r>
            <a:r>
              <a:rPr lang="en-US" b="0" baseline="0" dirty="0" err="1"/>
              <a:t>ReLU</a:t>
            </a:r>
            <a:r>
              <a:rPr lang="en-US" b="0" baseline="0" dirty="0"/>
              <a:t> </a:t>
            </a:r>
            <a:r>
              <a:rPr lang="en-US" b="0" baseline="0" dirty="0" err="1"/>
              <a:t>sẽ</a:t>
            </a:r>
            <a:r>
              <a:rPr lang="en-US" b="0" baseline="0" dirty="0"/>
              <a:t> </a:t>
            </a:r>
            <a:r>
              <a:rPr lang="en-US" b="0" baseline="0" dirty="0" err="1"/>
              <a:t>bằng</a:t>
            </a:r>
            <a:r>
              <a:rPr lang="en-US" b="0" baseline="0" dirty="0"/>
              <a:t> 0 </a:t>
            </a:r>
            <a:r>
              <a:rPr lang="en-US" b="0" baseline="0" dirty="0" err="1"/>
              <a:t>nếu</a:t>
            </a:r>
            <a:r>
              <a:rPr lang="en-US" b="0" baseline="0" dirty="0"/>
              <a:t> y =&lt;0  </a:t>
            </a:r>
          </a:p>
          <a:p>
            <a:r>
              <a:rPr lang="en-US" b="0" baseline="0" dirty="0"/>
              <a:t>=&gt;  node </a:t>
            </a:r>
            <a:r>
              <a:rPr lang="en-US" b="0" baseline="0" dirty="0" err="1"/>
              <a:t>sẽ</a:t>
            </a:r>
            <a:r>
              <a:rPr lang="en-US" b="0" baseline="0" dirty="0"/>
              <a:t> </a:t>
            </a:r>
            <a:r>
              <a:rPr lang="en-US" b="0" baseline="0" dirty="0" err="1"/>
              <a:t>không</a:t>
            </a:r>
            <a:r>
              <a:rPr lang="en-US" b="0" baseline="0" dirty="0"/>
              <a:t> active</a:t>
            </a:r>
          </a:p>
          <a:p>
            <a:r>
              <a:rPr lang="en-US" b="0" baseline="0" dirty="0" err="1"/>
              <a:t>Việc</a:t>
            </a:r>
            <a:r>
              <a:rPr lang="en-US" b="0" baseline="0" dirty="0"/>
              <a:t> </a:t>
            </a:r>
            <a:r>
              <a:rPr lang="en-US" b="0" baseline="0" dirty="0" err="1"/>
              <a:t>đưa</a:t>
            </a:r>
            <a:r>
              <a:rPr lang="en-US" b="0" baseline="0" dirty="0"/>
              <a:t> </a:t>
            </a:r>
            <a:r>
              <a:rPr lang="en-US" b="0" baseline="0" dirty="0" err="1"/>
              <a:t>tham</a:t>
            </a:r>
            <a:r>
              <a:rPr lang="en-US" b="0" baseline="0" dirty="0"/>
              <a:t> </a:t>
            </a:r>
            <a:r>
              <a:rPr lang="en-US" b="0" baseline="0" dirty="0" err="1"/>
              <a:t>số</a:t>
            </a:r>
            <a:r>
              <a:rPr lang="en-US" b="0" baseline="0" dirty="0"/>
              <a:t> </a:t>
            </a:r>
            <a:r>
              <a:rPr lang="en-US" b="0" baseline="0" dirty="0" err="1"/>
              <a:t>anpha</a:t>
            </a:r>
            <a:r>
              <a:rPr lang="en-US" b="0" baseline="0" dirty="0"/>
              <a:t> </a:t>
            </a:r>
            <a:r>
              <a:rPr lang="en-US" b="0" baseline="0" dirty="0" err="1"/>
              <a:t>vào</a:t>
            </a:r>
            <a:r>
              <a:rPr lang="en-US" b="0" baseline="0" dirty="0"/>
              <a:t> </a:t>
            </a:r>
            <a:r>
              <a:rPr lang="en-US" b="0" baseline="0" dirty="0" err="1"/>
              <a:t>sẽ</a:t>
            </a:r>
            <a:r>
              <a:rPr lang="en-US" b="0" baseline="0" dirty="0"/>
              <a:t> </a:t>
            </a:r>
            <a:r>
              <a:rPr lang="en-US" b="0" baseline="0" dirty="0" err="1"/>
              <a:t>như</a:t>
            </a:r>
            <a:r>
              <a:rPr lang="en-US" b="0" baseline="0" dirty="0"/>
              <a:t>  </a:t>
            </a:r>
            <a:r>
              <a:rPr lang="en-US" b="0" baseline="0" dirty="0" err="1"/>
              <a:t>một</a:t>
            </a:r>
            <a:r>
              <a:rPr lang="en-US" b="0" baseline="0" dirty="0"/>
              <a:t> </a:t>
            </a:r>
            <a:r>
              <a:rPr lang="en-US" b="0" baseline="0" dirty="0" err="1"/>
              <a:t>chỉ</a:t>
            </a:r>
            <a:r>
              <a:rPr lang="en-US" b="0" baseline="0" dirty="0"/>
              <a:t> </a:t>
            </a:r>
            <a:r>
              <a:rPr lang="en-US" b="0" baseline="0" dirty="0" err="1"/>
              <a:t>số</a:t>
            </a:r>
            <a:r>
              <a:rPr lang="en-US" b="0" baseline="0" dirty="0"/>
              <a:t> </a:t>
            </a:r>
            <a:r>
              <a:rPr lang="en-US" b="0" baseline="0" dirty="0" err="1"/>
              <a:t>học</a:t>
            </a:r>
            <a:r>
              <a:rPr lang="en-US" b="0" baseline="0" dirty="0"/>
              <a:t> </a:t>
            </a:r>
            <a:r>
              <a:rPr lang="en-US" b="0" baseline="0" dirty="0" err="1"/>
              <a:t>giống</a:t>
            </a:r>
            <a:r>
              <a:rPr lang="en-US" b="0" baseline="0" dirty="0"/>
              <a:t> </a:t>
            </a:r>
            <a:r>
              <a:rPr lang="en-US" b="0" baseline="0" dirty="0" err="1"/>
              <a:t>như</a:t>
            </a:r>
            <a:r>
              <a:rPr lang="en-US" b="0" baseline="0" dirty="0"/>
              <a:t> weight, bias</a:t>
            </a:r>
          </a:p>
          <a:p>
            <a:endParaRPr lang="en-US" b="0" baseline="0" dirty="0"/>
          </a:p>
          <a:p>
            <a:r>
              <a:rPr lang="en-US" b="1" baseline="0" dirty="0"/>
              <a:t>Residual Block: </a:t>
            </a:r>
            <a:r>
              <a:rPr lang="en-US" b="0" baseline="0" dirty="0" err="1"/>
              <a:t>là</a:t>
            </a:r>
            <a:r>
              <a:rPr lang="en-US" b="0" baseline="0" dirty="0"/>
              <a:t> </a:t>
            </a:r>
            <a:r>
              <a:rPr lang="en-US" b="0" baseline="0" dirty="0" err="1"/>
              <a:t>lớp</a:t>
            </a:r>
            <a:r>
              <a:rPr lang="en-US" b="0" baseline="0" dirty="0"/>
              <a:t> </a:t>
            </a:r>
            <a:r>
              <a:rPr lang="en-US" b="0" baseline="0" dirty="0" err="1"/>
              <a:t>mà</a:t>
            </a:r>
            <a:r>
              <a:rPr lang="en-US" b="0" baseline="0" dirty="0"/>
              <a:t> output </a:t>
            </a:r>
            <a:r>
              <a:rPr lang="en-US" b="0" baseline="0" dirty="0" err="1"/>
              <a:t>đầu</a:t>
            </a:r>
            <a:r>
              <a:rPr lang="en-US" b="0" baseline="0" dirty="0"/>
              <a:t> </a:t>
            </a:r>
            <a:r>
              <a:rPr lang="en-US" b="0" baseline="0" dirty="0" err="1"/>
              <a:t>ra</a:t>
            </a:r>
            <a:r>
              <a:rPr lang="en-US" b="0" baseline="0" dirty="0"/>
              <a:t> </a:t>
            </a:r>
            <a:r>
              <a:rPr lang="en-US" b="0" baseline="0" dirty="0" err="1"/>
              <a:t>của</a:t>
            </a:r>
            <a:r>
              <a:rPr lang="en-US" b="0" baseline="0" dirty="0"/>
              <a:t> </a:t>
            </a:r>
            <a:r>
              <a:rPr lang="en-US" b="0" baseline="0" dirty="0" err="1"/>
              <a:t>lớp</a:t>
            </a:r>
            <a:r>
              <a:rPr lang="en-US" b="0" baseline="0" dirty="0"/>
              <a:t> </a:t>
            </a:r>
            <a:r>
              <a:rPr lang="en-US" b="0" baseline="0" dirty="0" err="1"/>
              <a:t>bằng</a:t>
            </a:r>
            <a:r>
              <a:rPr lang="en-US" b="0" baseline="0" dirty="0"/>
              <a:t> x + f(x)</a:t>
            </a:r>
          </a:p>
          <a:p>
            <a:r>
              <a:rPr lang="en-US" b="0" baseline="0" dirty="0"/>
              <a:t>Why: </a:t>
            </a:r>
            <a:r>
              <a:rPr lang="en-US" b="0" baseline="0" dirty="0" err="1"/>
              <a:t>Thực</a:t>
            </a:r>
            <a:r>
              <a:rPr lang="en-US" b="0" baseline="0" dirty="0"/>
              <a:t> </a:t>
            </a:r>
            <a:r>
              <a:rPr lang="en-US" b="0" baseline="0" dirty="0" err="1"/>
              <a:t>nghiệm</a:t>
            </a:r>
            <a:r>
              <a:rPr lang="en-US" b="0" baseline="0" dirty="0"/>
              <a:t> </a:t>
            </a:r>
            <a:r>
              <a:rPr lang="en-US" b="0" baseline="0" dirty="0" err="1"/>
              <a:t>cho</a:t>
            </a:r>
            <a:r>
              <a:rPr lang="en-US" b="0" baseline="0" dirty="0"/>
              <a:t> </a:t>
            </a:r>
            <a:r>
              <a:rPr lang="en-US" b="0" baseline="0" dirty="0" err="1"/>
              <a:t>thấy</a:t>
            </a:r>
            <a:r>
              <a:rPr lang="en-US" b="0" baseline="0" dirty="0"/>
              <a:t> </a:t>
            </a:r>
            <a:r>
              <a:rPr lang="en-US" b="0" baseline="0" dirty="0" err="1"/>
              <a:t>rằng</a:t>
            </a:r>
            <a:r>
              <a:rPr lang="en-US" b="0" baseline="0" dirty="0"/>
              <a:t> </a:t>
            </a:r>
            <a:r>
              <a:rPr lang="en-US" b="0" baseline="0" dirty="0" err="1"/>
              <a:t>mạng</a:t>
            </a:r>
            <a:r>
              <a:rPr lang="en-US" b="0" baseline="0" dirty="0"/>
              <a:t> deep model </a:t>
            </a:r>
            <a:r>
              <a:rPr lang="en-US" b="0" baseline="0" dirty="0" err="1"/>
              <a:t>có</a:t>
            </a:r>
            <a:r>
              <a:rPr lang="en-US" b="0" baseline="0" dirty="0"/>
              <a:t> </a:t>
            </a:r>
            <a:r>
              <a:rPr lang="en-US" b="0" baseline="0" dirty="0" err="1"/>
              <a:t>số</a:t>
            </a:r>
            <a:r>
              <a:rPr lang="en-US" b="0" baseline="0" dirty="0"/>
              <a:t> </a:t>
            </a:r>
            <a:r>
              <a:rPr lang="en-US" b="0" baseline="0" dirty="0" err="1"/>
              <a:t>lớp</a:t>
            </a:r>
            <a:r>
              <a:rPr lang="en-US" b="0" baseline="0" dirty="0"/>
              <a:t> </a:t>
            </a:r>
            <a:r>
              <a:rPr lang="en-US" b="0" baseline="0" dirty="0" err="1"/>
              <a:t>ấn</a:t>
            </a:r>
            <a:r>
              <a:rPr lang="en-US" b="0" baseline="0" dirty="0"/>
              <a:t> </a:t>
            </a:r>
            <a:r>
              <a:rPr lang="en-US" b="0" baseline="0" dirty="0" err="1"/>
              <a:t>càng</a:t>
            </a:r>
            <a:r>
              <a:rPr lang="en-US" b="0" baseline="0" dirty="0"/>
              <a:t> </a:t>
            </a:r>
            <a:r>
              <a:rPr lang="en-US" b="0" baseline="0" dirty="0" err="1"/>
              <a:t>sâu</a:t>
            </a:r>
            <a:r>
              <a:rPr lang="en-US" b="0" baseline="0" dirty="0"/>
              <a:t> </a:t>
            </a:r>
            <a:r>
              <a:rPr lang="en-US" b="0" baseline="0" dirty="0" err="1"/>
              <a:t>thì</a:t>
            </a:r>
            <a:r>
              <a:rPr lang="en-US" b="0" baseline="0" dirty="0"/>
              <a:t> </a:t>
            </a:r>
            <a:r>
              <a:rPr lang="en-US" b="0" baseline="0" dirty="0" err="1"/>
              <a:t>càng</a:t>
            </a:r>
            <a:r>
              <a:rPr lang="en-US" b="0" baseline="0" dirty="0"/>
              <a:t> </a:t>
            </a:r>
            <a:r>
              <a:rPr lang="en-US" b="0" baseline="0" dirty="0" err="1"/>
              <a:t>chính</a:t>
            </a:r>
            <a:r>
              <a:rPr lang="en-US" b="0" baseline="0" dirty="0"/>
              <a:t> </a:t>
            </a:r>
            <a:r>
              <a:rPr lang="en-US" b="0" baseline="0" dirty="0" err="1"/>
              <a:t>xác</a:t>
            </a:r>
            <a:r>
              <a:rPr lang="en-US" b="0" baseline="0" dirty="0"/>
              <a:t>. </a:t>
            </a:r>
            <a:r>
              <a:rPr lang="en-US" b="0" baseline="0" dirty="0" err="1"/>
              <a:t>Tuy</a:t>
            </a:r>
            <a:r>
              <a:rPr lang="en-US" b="0" baseline="0" dirty="0"/>
              <a:t> </a:t>
            </a:r>
            <a:r>
              <a:rPr lang="en-US" b="0" baseline="0" dirty="0" err="1"/>
              <a:t>nhiên</a:t>
            </a:r>
            <a:r>
              <a:rPr lang="en-US" b="0" baseline="0" dirty="0"/>
              <a:t> </a:t>
            </a:r>
            <a:r>
              <a:rPr lang="en-US" b="0" baseline="0" dirty="0" err="1"/>
              <a:t>là</a:t>
            </a:r>
            <a:r>
              <a:rPr lang="en-US" b="0" baseline="0" dirty="0"/>
              <a:t> </a:t>
            </a:r>
            <a:r>
              <a:rPr lang="en-US" b="0" baseline="0" dirty="0" err="1"/>
              <a:t>sẽ</a:t>
            </a:r>
            <a:r>
              <a:rPr lang="en-US" b="0" baseline="0" dirty="0"/>
              <a:t> </a:t>
            </a:r>
            <a:r>
              <a:rPr lang="en-US" b="0" baseline="0" dirty="0" err="1"/>
              <a:t>có</a:t>
            </a:r>
            <a:r>
              <a:rPr lang="en-US" b="0" baseline="0" dirty="0"/>
              <a:t> </a:t>
            </a:r>
            <a:r>
              <a:rPr lang="en-US" b="0" baseline="0" dirty="0" err="1"/>
              <a:t>giới</a:t>
            </a:r>
            <a:r>
              <a:rPr lang="en-US" b="0" baseline="0" dirty="0"/>
              <a:t> </a:t>
            </a:r>
            <a:r>
              <a:rPr lang="en-US" b="0" baseline="0" dirty="0" err="1"/>
              <a:t>hạn</a:t>
            </a:r>
            <a:r>
              <a:rPr lang="en-US" b="0" baseline="0" dirty="0"/>
              <a:t>, </a:t>
            </a:r>
            <a:r>
              <a:rPr lang="en-US" b="0" baseline="0" dirty="0" err="1"/>
              <a:t>hiện</a:t>
            </a:r>
            <a:r>
              <a:rPr lang="en-US" b="0" baseline="0" dirty="0"/>
              <a:t> </a:t>
            </a:r>
            <a:r>
              <a:rPr lang="en-US" b="0" baseline="0" dirty="0" err="1"/>
              <a:t>tượng</a:t>
            </a:r>
            <a:r>
              <a:rPr lang="en-US" b="0" baseline="0" dirty="0"/>
              <a:t> vanishing gradient and Exploding gradient tức là gradient trở nên quá nhỏ hoặc quá hơn nếu mạng quá sâu.</a:t>
            </a:r>
          </a:p>
          <a:p>
            <a:r>
              <a:rPr lang="en-US" b="0" baseline="0" dirty="0"/>
              <a:t> Thực tế cho thấy sử dung các Residual block đã giải quyết được vấn đề này</a:t>
            </a:r>
          </a:p>
          <a:p>
            <a:endParaRPr lang="en-US" b="0" baseline="0" dirty="0"/>
          </a:p>
          <a:p>
            <a:r>
              <a:rPr lang="en-US" b="1" baseline="0" dirty="0"/>
              <a:t>Pixel Shuffler: </a:t>
            </a:r>
            <a:r>
              <a:rPr lang="en-US" b="0" baseline="0" dirty="0"/>
              <a:t>Là lớp up-sampling từ các feature map (Có thể coi là lớp giải tích chập)</a:t>
            </a:r>
            <a:endParaRPr lang="en-US" b="1" baseline="0" dirty="0"/>
          </a:p>
          <a:p>
            <a:r>
              <a:rPr lang="en-US" b="1" baseline="0" dirty="0"/>
              <a:t>Why: </a:t>
            </a:r>
          </a:p>
        </p:txBody>
      </p:sp>
      <p:sp>
        <p:nvSpPr>
          <p:cNvPr id="4" name="Slide Number Placeholder 3"/>
          <p:cNvSpPr>
            <a:spLocks noGrp="1"/>
          </p:cNvSpPr>
          <p:nvPr>
            <p:ph type="sldNum" sz="quarter" idx="5"/>
          </p:nvPr>
        </p:nvSpPr>
        <p:spPr/>
        <p:txBody>
          <a:bodyPr/>
          <a:lstStyle/>
          <a:p>
            <a:pPr>
              <a:defRPr/>
            </a:pPr>
            <a:fld id="{FC65170B-CA6E-4BD2-B10A-5B29D4042321}" type="slidenum">
              <a:rPr lang="ko-KR" altLang="en-US" smtClean="0"/>
              <a:pPr>
                <a:defRPr/>
              </a:pPr>
              <a:t>11</a:t>
            </a:fld>
            <a:endParaRPr lang="en-US" altLang="ko-KR"/>
          </a:p>
        </p:txBody>
      </p:sp>
    </p:spTree>
    <p:extLst>
      <p:ext uri="{BB962C8B-B14F-4D97-AF65-F5344CB8AC3E}">
        <p14:creationId xmlns:p14="http://schemas.microsoft.com/office/powerpoint/2010/main" val="10511190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err="1"/>
              <a:t>Mạng</a:t>
            </a:r>
            <a:r>
              <a:rPr lang="en-US" b="1" dirty="0"/>
              <a:t> </a:t>
            </a:r>
            <a:r>
              <a:rPr lang="en-US" b="1" dirty="0" err="1"/>
              <a:t>phân</a:t>
            </a:r>
            <a:r>
              <a:rPr lang="en-US" b="1" dirty="0"/>
              <a:t> </a:t>
            </a:r>
            <a:r>
              <a:rPr lang="en-US" b="1" dirty="0" err="1"/>
              <a:t>biệt</a:t>
            </a:r>
            <a:r>
              <a:rPr lang="en-US" b="1" dirty="0"/>
              <a:t>: </a:t>
            </a:r>
            <a:r>
              <a:rPr lang="en-US" b="0" dirty="0" err="1"/>
              <a:t>Là</a:t>
            </a:r>
            <a:r>
              <a:rPr lang="en-US" b="0" dirty="0"/>
              <a:t> </a:t>
            </a:r>
            <a:r>
              <a:rPr lang="en-US" b="0" dirty="0" err="1"/>
              <a:t>một</a:t>
            </a:r>
            <a:r>
              <a:rPr lang="en-US" b="0" dirty="0"/>
              <a:t> </a:t>
            </a:r>
            <a:r>
              <a:rPr lang="en-US" b="0" dirty="0" err="1"/>
              <a:t>mạng</a:t>
            </a:r>
            <a:r>
              <a:rPr lang="en-US" b="0" dirty="0"/>
              <a:t> </a:t>
            </a:r>
            <a:r>
              <a:rPr lang="en-US" b="0" dirty="0" err="1"/>
              <a:t>phân</a:t>
            </a:r>
            <a:r>
              <a:rPr lang="en-US" b="0" dirty="0"/>
              <a:t> </a:t>
            </a:r>
            <a:r>
              <a:rPr lang="en-US" b="0" dirty="0" err="1"/>
              <a:t>biệt</a:t>
            </a:r>
            <a:r>
              <a:rPr lang="en-US" b="0" dirty="0"/>
              <a:t> CNN </a:t>
            </a:r>
            <a:r>
              <a:rPr lang="en-US" b="0" dirty="0" err="1"/>
              <a:t>đơn</a:t>
            </a:r>
            <a:r>
              <a:rPr lang="en-US" b="0" dirty="0"/>
              <a:t> </a:t>
            </a:r>
            <a:r>
              <a:rPr lang="en-US" b="0" dirty="0" err="1"/>
              <a:t>thuần</a:t>
            </a:r>
            <a:r>
              <a:rPr lang="en-US" b="0" dirty="0"/>
              <a:t>, </a:t>
            </a:r>
            <a:r>
              <a:rPr lang="en-US" b="0" dirty="0" err="1"/>
              <a:t>mạng</a:t>
            </a:r>
            <a:r>
              <a:rPr lang="en-US" b="0" baseline="0" dirty="0"/>
              <a:t> </a:t>
            </a:r>
            <a:r>
              <a:rPr lang="en-US" b="0" baseline="0" dirty="0" err="1"/>
              <a:t>có</a:t>
            </a:r>
            <a:r>
              <a:rPr lang="en-US" b="0" baseline="0" dirty="0"/>
              <a:t> </a:t>
            </a:r>
            <a:r>
              <a:rPr lang="en-US" b="0" baseline="0" dirty="0" err="1"/>
              <a:t>chức</a:t>
            </a:r>
            <a:r>
              <a:rPr lang="en-US" b="0" baseline="0" dirty="0"/>
              <a:t> </a:t>
            </a:r>
            <a:r>
              <a:rPr lang="en-US" b="0" baseline="0" dirty="0" err="1"/>
              <a:t>năng</a:t>
            </a:r>
            <a:r>
              <a:rPr lang="en-US" b="0" baseline="0" dirty="0"/>
              <a:t> </a:t>
            </a:r>
            <a:r>
              <a:rPr lang="en-US" b="0" baseline="0" dirty="0" err="1"/>
              <a:t>là</a:t>
            </a:r>
            <a:r>
              <a:rPr lang="en-US" b="0" baseline="0" dirty="0"/>
              <a:t> classification </a:t>
            </a:r>
            <a:r>
              <a:rPr lang="en-US" b="0" baseline="0" dirty="0" err="1"/>
              <a:t>dữ</a:t>
            </a:r>
            <a:r>
              <a:rPr lang="en-US" b="0" baseline="0" dirty="0"/>
              <a:t> </a:t>
            </a:r>
            <a:r>
              <a:rPr lang="en-US" b="0" baseline="0" dirty="0" err="1"/>
              <a:t>liệu</a:t>
            </a:r>
            <a:r>
              <a:rPr lang="en-US" b="0" baseline="0" dirty="0"/>
              <a:t> </a:t>
            </a:r>
            <a:r>
              <a:rPr lang="en-US" b="0" baseline="0" dirty="0" err="1"/>
              <a:t>đưa</a:t>
            </a:r>
            <a:r>
              <a:rPr lang="en-US" b="0" baseline="0" dirty="0"/>
              <a:t> </a:t>
            </a:r>
            <a:r>
              <a:rPr lang="en-US" b="0" baseline="0" dirty="0" err="1"/>
              <a:t>vào</a:t>
            </a:r>
            <a:r>
              <a:rPr lang="en-US" b="0" baseline="0" dirty="0"/>
              <a:t> </a:t>
            </a:r>
            <a:r>
              <a:rPr lang="en-US" b="0" baseline="0" dirty="0" err="1"/>
              <a:t>mạng</a:t>
            </a:r>
            <a:r>
              <a:rPr lang="en-US" b="0" baseline="0" dirty="0"/>
              <a:t> </a:t>
            </a:r>
            <a:r>
              <a:rPr lang="en-US" b="0" baseline="0" dirty="0" err="1"/>
              <a:t>là</a:t>
            </a:r>
            <a:r>
              <a:rPr lang="en-US" b="0" baseline="0" dirty="0"/>
              <a:t> </a:t>
            </a:r>
            <a:r>
              <a:rPr lang="en-US" b="0" baseline="0" dirty="0" err="1"/>
              <a:t>thuộc</a:t>
            </a:r>
            <a:r>
              <a:rPr lang="en-US" b="0" baseline="0" dirty="0"/>
              <a:t> </a:t>
            </a:r>
            <a:r>
              <a:rPr lang="en-US" b="0" baseline="0" dirty="0" err="1"/>
              <a:t>phân</a:t>
            </a:r>
            <a:r>
              <a:rPr lang="en-US" b="0" baseline="0" dirty="0"/>
              <a:t> </a:t>
            </a:r>
            <a:r>
              <a:rPr lang="en-US" b="0" baseline="0" dirty="0" err="1"/>
              <a:t>phối</a:t>
            </a:r>
            <a:r>
              <a:rPr lang="en-US" b="0" baseline="0" dirty="0"/>
              <a:t> </a:t>
            </a:r>
            <a:r>
              <a:rPr lang="en-US" b="0" baseline="0" dirty="0" err="1"/>
              <a:t>của</a:t>
            </a:r>
            <a:r>
              <a:rPr lang="en-US" b="0" baseline="0" dirty="0"/>
              <a:t> </a:t>
            </a:r>
            <a:r>
              <a:rPr lang="en-US" b="0" baseline="0" dirty="0" err="1"/>
              <a:t>bộ</a:t>
            </a:r>
            <a:r>
              <a:rPr lang="en-US" b="0" baseline="0" dirty="0"/>
              <a:t> </a:t>
            </a:r>
            <a:r>
              <a:rPr lang="en-US" b="0" baseline="0" dirty="0" err="1"/>
              <a:t>ảnh</a:t>
            </a:r>
            <a:r>
              <a:rPr lang="en-US" b="0" baseline="0" dirty="0"/>
              <a:t> </a:t>
            </a:r>
            <a:r>
              <a:rPr lang="en-US" b="0" baseline="0" dirty="0" err="1"/>
              <a:t>huấn</a:t>
            </a:r>
            <a:r>
              <a:rPr lang="en-US" b="0" baseline="0" dirty="0"/>
              <a:t> </a:t>
            </a:r>
            <a:r>
              <a:rPr lang="en-US" b="0" baseline="0" dirty="0" err="1"/>
              <a:t>luyện</a:t>
            </a:r>
            <a:r>
              <a:rPr lang="en-US" b="0" baseline="0" dirty="0"/>
              <a:t> (</a:t>
            </a:r>
            <a:r>
              <a:rPr lang="en-US" b="0" baseline="0" dirty="0" err="1"/>
              <a:t>ảnh</a:t>
            </a:r>
            <a:r>
              <a:rPr lang="en-US" b="0" baseline="0" dirty="0"/>
              <a:t> </a:t>
            </a:r>
            <a:r>
              <a:rPr lang="en-US" b="0" baseline="0" dirty="0" err="1"/>
              <a:t>thật</a:t>
            </a:r>
            <a:r>
              <a:rPr lang="en-US" b="0" baseline="0" dirty="0"/>
              <a:t>) hay </a:t>
            </a:r>
            <a:r>
              <a:rPr lang="en-US" b="0" baseline="0" dirty="0" err="1"/>
              <a:t>là</a:t>
            </a:r>
            <a:r>
              <a:rPr lang="en-US" b="0" baseline="0" dirty="0"/>
              <a:t> </a:t>
            </a:r>
            <a:r>
              <a:rPr lang="en-US" b="0" baseline="0" dirty="0" err="1"/>
              <a:t>được</a:t>
            </a:r>
            <a:r>
              <a:rPr lang="en-US" b="0" baseline="0" dirty="0"/>
              <a:t> </a:t>
            </a:r>
            <a:r>
              <a:rPr lang="en-US" b="0" baseline="0" dirty="0" err="1"/>
              <a:t>sinh</a:t>
            </a:r>
            <a:r>
              <a:rPr lang="en-US" b="0" baseline="0" dirty="0"/>
              <a:t> </a:t>
            </a:r>
            <a:r>
              <a:rPr lang="en-US" b="0" baseline="0" dirty="0" err="1"/>
              <a:t>ra</a:t>
            </a:r>
            <a:r>
              <a:rPr lang="en-US" b="0" baseline="0" dirty="0"/>
              <a:t> </a:t>
            </a:r>
            <a:r>
              <a:rPr lang="en-US" b="0" baseline="0" dirty="0" err="1"/>
              <a:t>từ</a:t>
            </a:r>
            <a:r>
              <a:rPr lang="en-US" b="0" baseline="0" dirty="0"/>
              <a:t> G</a:t>
            </a:r>
          </a:p>
          <a:p>
            <a:endParaRPr lang="en-US" b="0" dirty="0"/>
          </a:p>
        </p:txBody>
      </p:sp>
      <p:sp>
        <p:nvSpPr>
          <p:cNvPr id="4" name="Slide Number Placeholder 3"/>
          <p:cNvSpPr>
            <a:spLocks noGrp="1"/>
          </p:cNvSpPr>
          <p:nvPr>
            <p:ph type="sldNum" sz="quarter" idx="5"/>
          </p:nvPr>
        </p:nvSpPr>
        <p:spPr/>
        <p:txBody>
          <a:bodyPr/>
          <a:lstStyle/>
          <a:p>
            <a:pPr>
              <a:defRPr/>
            </a:pPr>
            <a:fld id="{FC65170B-CA6E-4BD2-B10A-5B29D4042321}" type="slidenum">
              <a:rPr lang="ko-KR" altLang="en-US" smtClean="0"/>
              <a:pPr>
                <a:defRPr/>
              </a:pPr>
              <a:t>12</a:t>
            </a:fld>
            <a:endParaRPr lang="en-US" altLang="ko-KR"/>
          </a:p>
        </p:txBody>
      </p:sp>
    </p:spTree>
    <p:extLst>
      <p:ext uri="{BB962C8B-B14F-4D97-AF65-F5344CB8AC3E}">
        <p14:creationId xmlns:p14="http://schemas.microsoft.com/office/powerpoint/2010/main" val="6576119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err="1"/>
              <a:t>Trong</a:t>
            </a:r>
            <a:r>
              <a:rPr lang="en-US" b="0" dirty="0"/>
              <a:t> </a:t>
            </a:r>
            <a:r>
              <a:rPr lang="en-US" b="0" dirty="0" err="1"/>
              <a:t>quá</a:t>
            </a:r>
            <a:r>
              <a:rPr lang="en-US" b="0" baseline="0" dirty="0"/>
              <a:t> </a:t>
            </a:r>
            <a:r>
              <a:rPr lang="en-US" b="0" baseline="0" dirty="0" err="1"/>
              <a:t>trình</a:t>
            </a:r>
            <a:r>
              <a:rPr lang="en-US" b="0" baseline="0" dirty="0"/>
              <a:t> </a:t>
            </a:r>
            <a:r>
              <a:rPr lang="en-US" b="0" baseline="0" dirty="0" err="1"/>
              <a:t>huấn</a:t>
            </a:r>
            <a:r>
              <a:rPr lang="en-US" b="0" baseline="0" dirty="0"/>
              <a:t> </a:t>
            </a:r>
            <a:r>
              <a:rPr lang="en-US" b="0" baseline="0" dirty="0" err="1"/>
              <a:t>luyện</a:t>
            </a:r>
            <a:r>
              <a:rPr lang="en-US" b="0" baseline="0" dirty="0"/>
              <a:t> ta </a:t>
            </a:r>
            <a:r>
              <a:rPr lang="en-US" b="0" baseline="0" dirty="0" err="1"/>
              <a:t>cần</a:t>
            </a:r>
            <a:r>
              <a:rPr lang="en-US" b="0" baseline="0" dirty="0"/>
              <a:t> </a:t>
            </a:r>
            <a:r>
              <a:rPr lang="en-US" b="0" baseline="0" dirty="0" err="1"/>
              <a:t>phải</a:t>
            </a:r>
            <a:r>
              <a:rPr lang="en-US" b="0" baseline="0" dirty="0"/>
              <a:t> </a:t>
            </a:r>
            <a:r>
              <a:rPr lang="en-US" b="0" baseline="0" dirty="0" err="1"/>
              <a:t>tối</a:t>
            </a:r>
            <a:r>
              <a:rPr lang="en-US" b="0" baseline="0" dirty="0"/>
              <a:t> </a:t>
            </a:r>
            <a:r>
              <a:rPr lang="en-US" b="0" baseline="0" dirty="0" err="1"/>
              <a:t>ưu</a:t>
            </a:r>
            <a:r>
              <a:rPr lang="en-US" b="0" baseline="0" dirty="0"/>
              <a:t> </a:t>
            </a:r>
            <a:r>
              <a:rPr lang="en-US" b="0" baseline="0" dirty="0" err="1"/>
              <a:t>một</a:t>
            </a:r>
            <a:r>
              <a:rPr lang="en-US" b="0" baseline="0" dirty="0"/>
              <a:t> </a:t>
            </a:r>
            <a:r>
              <a:rPr lang="en-US" b="0" baseline="0" dirty="0" err="1"/>
              <a:t>hàm</a:t>
            </a:r>
            <a:r>
              <a:rPr lang="en-US" b="0" baseline="0" dirty="0"/>
              <a:t> </a:t>
            </a:r>
            <a:r>
              <a:rPr lang="en-US" b="0" baseline="0" dirty="0" err="1"/>
              <a:t>mất</a:t>
            </a:r>
            <a:r>
              <a:rPr lang="en-US" b="0" baseline="0" dirty="0"/>
              <a:t> </a:t>
            </a:r>
            <a:r>
              <a:rPr lang="en-US" b="0" baseline="0" dirty="0" err="1"/>
              <a:t>mát</a:t>
            </a:r>
            <a:r>
              <a:rPr lang="en-US" b="0" baseline="0" dirty="0"/>
              <a:t> </a:t>
            </a:r>
            <a:r>
              <a:rPr lang="en-US" b="0" baseline="0" dirty="0" err="1"/>
              <a:t>để</a:t>
            </a:r>
            <a:r>
              <a:rPr lang="en-US" b="0" baseline="0" dirty="0"/>
              <a:t> </a:t>
            </a:r>
            <a:r>
              <a:rPr lang="en-US" b="0" baseline="0" dirty="0" err="1"/>
              <a:t>tăng</a:t>
            </a:r>
            <a:r>
              <a:rPr lang="en-US" b="0" baseline="0" dirty="0"/>
              <a:t> </a:t>
            </a:r>
            <a:r>
              <a:rPr lang="en-US" b="0" baseline="0" dirty="0" err="1"/>
              <a:t>chất</a:t>
            </a:r>
            <a:r>
              <a:rPr lang="en-US" b="0" baseline="0" dirty="0"/>
              <a:t> </a:t>
            </a:r>
            <a:r>
              <a:rPr lang="en-US" b="0" baseline="0" dirty="0" err="1"/>
              <a:t>lượng</a:t>
            </a:r>
            <a:r>
              <a:rPr lang="en-US" b="0" baseline="0" dirty="0"/>
              <a:t> </a:t>
            </a:r>
            <a:r>
              <a:rPr lang="en-US" b="0" baseline="0" dirty="0" err="1"/>
              <a:t>của</a:t>
            </a:r>
            <a:r>
              <a:rPr lang="en-US" b="0" baseline="0" dirty="0"/>
              <a:t> 2 </a:t>
            </a:r>
            <a:r>
              <a:rPr lang="en-US" b="0" baseline="0" dirty="0" err="1"/>
              <a:t>mạng</a:t>
            </a:r>
            <a:r>
              <a:rPr lang="en-US" b="0" baseline="0" dirty="0"/>
              <a:t>, </a:t>
            </a:r>
            <a:r>
              <a:rPr lang="en-US" b="0" baseline="0" dirty="0" err="1"/>
              <a:t>vậy</a:t>
            </a:r>
            <a:r>
              <a:rPr lang="en-US" b="0" baseline="0" dirty="0"/>
              <a:t> </a:t>
            </a:r>
            <a:r>
              <a:rPr lang="en-US" b="0" baseline="0" dirty="0" err="1"/>
              <a:t>hàm</a:t>
            </a:r>
            <a:r>
              <a:rPr lang="en-US" b="0" baseline="0" dirty="0"/>
              <a:t> </a:t>
            </a:r>
            <a:r>
              <a:rPr lang="en-US" b="0" baseline="0" dirty="0" err="1"/>
              <a:t>mất</a:t>
            </a:r>
            <a:r>
              <a:rPr lang="en-US" b="0" baseline="0" dirty="0"/>
              <a:t> </a:t>
            </a:r>
            <a:r>
              <a:rPr lang="en-US" b="0" baseline="0" dirty="0" err="1"/>
              <a:t>mát</a:t>
            </a:r>
            <a:r>
              <a:rPr lang="en-US" b="0" baseline="0" dirty="0"/>
              <a:t> </a:t>
            </a:r>
            <a:r>
              <a:rPr lang="en-US" b="0" baseline="0" dirty="0" err="1"/>
              <a:t>sẽ</a:t>
            </a:r>
            <a:r>
              <a:rPr lang="en-US" b="0" baseline="0" dirty="0"/>
              <a:t> </a:t>
            </a:r>
            <a:r>
              <a:rPr lang="en-US" b="0" baseline="0" dirty="0" err="1"/>
              <a:t>được</a:t>
            </a:r>
            <a:r>
              <a:rPr lang="en-US" b="0" baseline="0" dirty="0"/>
              <a:t> </a:t>
            </a:r>
            <a:r>
              <a:rPr lang="en-US" b="0" baseline="0" dirty="0" err="1"/>
              <a:t>thể</a:t>
            </a:r>
            <a:r>
              <a:rPr lang="en-US" b="0" baseline="0" dirty="0"/>
              <a:t> </a:t>
            </a:r>
            <a:r>
              <a:rPr lang="en-US" b="0" baseline="0" dirty="0" err="1"/>
              <a:t>hiện</a:t>
            </a:r>
            <a:r>
              <a:rPr lang="en-US" b="0" baseline="0" dirty="0"/>
              <a:t> </a:t>
            </a:r>
            <a:r>
              <a:rPr lang="en-US" b="0" baseline="0" dirty="0" err="1"/>
              <a:t>như</a:t>
            </a:r>
            <a:r>
              <a:rPr lang="en-US" b="0" baseline="0" dirty="0"/>
              <a:t> </a:t>
            </a:r>
            <a:r>
              <a:rPr lang="en-US" b="0" baseline="0" dirty="0" err="1"/>
              <a:t>thế</a:t>
            </a:r>
            <a:r>
              <a:rPr lang="en-US" b="0" baseline="0" dirty="0"/>
              <a:t> </a:t>
            </a:r>
            <a:r>
              <a:rPr lang="en-US" b="0" baseline="0" dirty="0" err="1"/>
              <a:t>nào</a:t>
            </a:r>
            <a:r>
              <a:rPr lang="en-US" b="0" baseline="0" dirty="0"/>
              <a:t> ?</a:t>
            </a:r>
          </a:p>
          <a:p>
            <a:endParaRPr lang="en-US" b="0" dirty="0"/>
          </a:p>
          <a:p>
            <a:r>
              <a:rPr lang="en-US" b="1" dirty="0" err="1"/>
              <a:t>Mạng</a:t>
            </a:r>
            <a:r>
              <a:rPr lang="en-US" b="1" baseline="0" dirty="0"/>
              <a:t> SRGANs </a:t>
            </a:r>
            <a:r>
              <a:rPr lang="en-US" b="1" baseline="0" dirty="0" err="1"/>
              <a:t>sử</a:t>
            </a:r>
            <a:r>
              <a:rPr lang="en-US" b="1" baseline="0" dirty="0"/>
              <a:t> </a:t>
            </a:r>
            <a:r>
              <a:rPr lang="en-US" b="1" baseline="0" dirty="0" err="1"/>
              <a:t>dụng</a:t>
            </a:r>
            <a:r>
              <a:rPr lang="en-US" b="1" baseline="0" dirty="0"/>
              <a:t> </a:t>
            </a:r>
            <a:r>
              <a:rPr lang="en-US" b="1" baseline="0" dirty="0" err="1"/>
              <a:t>một</a:t>
            </a:r>
            <a:r>
              <a:rPr lang="en-US" b="1" baseline="0" dirty="0"/>
              <a:t> </a:t>
            </a:r>
            <a:r>
              <a:rPr lang="en-US" b="1" baseline="0" dirty="0" err="1"/>
              <a:t>hàm</a:t>
            </a:r>
            <a:r>
              <a:rPr lang="en-US" b="1" baseline="0" dirty="0"/>
              <a:t> </a:t>
            </a:r>
            <a:r>
              <a:rPr lang="en-US" b="1" baseline="0" dirty="0" err="1"/>
              <a:t>mất</a:t>
            </a:r>
            <a:r>
              <a:rPr lang="en-US" b="1" baseline="0" dirty="0"/>
              <a:t> </a:t>
            </a:r>
            <a:r>
              <a:rPr lang="en-US" b="1" baseline="0" dirty="0" err="1"/>
              <a:t>mát</a:t>
            </a:r>
            <a:r>
              <a:rPr lang="en-US" b="1" baseline="0" dirty="0"/>
              <a:t> </a:t>
            </a:r>
            <a:r>
              <a:rPr lang="en-US" b="1" baseline="0" dirty="0" err="1"/>
              <a:t>gọi</a:t>
            </a:r>
            <a:r>
              <a:rPr lang="en-US" b="1" baseline="0" dirty="0"/>
              <a:t> </a:t>
            </a:r>
            <a:r>
              <a:rPr lang="en-US" b="1" baseline="0" dirty="0" err="1"/>
              <a:t>là</a:t>
            </a:r>
            <a:r>
              <a:rPr lang="en-US" b="1" baseline="0" dirty="0"/>
              <a:t> </a:t>
            </a:r>
            <a:r>
              <a:rPr lang="en-US" b="1" baseline="0" dirty="0" err="1"/>
              <a:t>hàm</a:t>
            </a:r>
            <a:r>
              <a:rPr lang="en-US" b="1" baseline="0" dirty="0"/>
              <a:t> </a:t>
            </a:r>
            <a:r>
              <a:rPr lang="en-US" b="1" baseline="0" dirty="0" err="1"/>
              <a:t>mất</a:t>
            </a:r>
            <a:r>
              <a:rPr lang="en-US" b="1" baseline="0" dirty="0"/>
              <a:t> </a:t>
            </a:r>
            <a:r>
              <a:rPr lang="en-US" b="1" baseline="0" dirty="0" err="1"/>
              <a:t>mát</a:t>
            </a:r>
            <a:r>
              <a:rPr lang="en-US" b="1" baseline="0" dirty="0"/>
              <a:t> </a:t>
            </a:r>
            <a:r>
              <a:rPr lang="en-US" b="1" baseline="0" dirty="0" err="1"/>
              <a:t>là</a:t>
            </a:r>
            <a:r>
              <a:rPr lang="en-US" b="1" baseline="0" dirty="0"/>
              <a:t> </a:t>
            </a:r>
            <a:r>
              <a:rPr lang="en-US" b="1" baseline="0" dirty="0" err="1"/>
              <a:t>tổng</a:t>
            </a:r>
            <a:r>
              <a:rPr lang="en-US" b="1" baseline="0" dirty="0"/>
              <a:t> </a:t>
            </a:r>
            <a:r>
              <a:rPr lang="en-US" b="1" baseline="0" dirty="0" err="1"/>
              <a:t>của</a:t>
            </a:r>
            <a:r>
              <a:rPr lang="en-US" b="1" baseline="0" dirty="0"/>
              <a:t> </a:t>
            </a:r>
            <a:r>
              <a:rPr lang="en-US" b="1" baseline="0" dirty="0" err="1"/>
              <a:t>hàm</a:t>
            </a:r>
            <a:r>
              <a:rPr lang="en-US" b="1" baseline="0" dirty="0"/>
              <a:t> </a:t>
            </a:r>
            <a:r>
              <a:rPr lang="en-US" b="1" baseline="0" dirty="0" err="1"/>
              <a:t>mất</a:t>
            </a:r>
            <a:r>
              <a:rPr lang="en-US" b="1" baseline="0" dirty="0"/>
              <a:t> </a:t>
            </a:r>
            <a:r>
              <a:rPr lang="en-US" b="1" baseline="0" dirty="0" err="1"/>
              <a:t>mát</a:t>
            </a:r>
            <a:r>
              <a:rPr lang="en-US" b="1" baseline="0" dirty="0"/>
              <a:t> </a:t>
            </a:r>
            <a:r>
              <a:rPr lang="en-US" b="1" baseline="0" dirty="0" err="1"/>
              <a:t>nội</a:t>
            </a:r>
            <a:r>
              <a:rPr lang="en-US" b="1" baseline="0" dirty="0"/>
              <a:t> dung </a:t>
            </a:r>
            <a:r>
              <a:rPr lang="en-US" b="1" baseline="0" dirty="0" err="1"/>
              <a:t>và</a:t>
            </a:r>
            <a:r>
              <a:rPr lang="en-US" b="1" baseline="0" dirty="0"/>
              <a:t> </a:t>
            </a:r>
            <a:r>
              <a:rPr lang="en-US" b="1" baseline="0" dirty="0" err="1"/>
              <a:t>hàm</a:t>
            </a:r>
            <a:r>
              <a:rPr lang="en-US" b="1" baseline="0" dirty="0"/>
              <a:t> </a:t>
            </a:r>
            <a:r>
              <a:rPr lang="en-US" b="1" baseline="0" dirty="0" err="1"/>
              <a:t>mất</a:t>
            </a:r>
            <a:r>
              <a:rPr lang="en-US" b="1" baseline="0" dirty="0"/>
              <a:t> </a:t>
            </a:r>
            <a:r>
              <a:rPr lang="en-US" b="1" baseline="0" dirty="0" err="1"/>
              <a:t>mát</a:t>
            </a:r>
            <a:r>
              <a:rPr lang="en-US" b="1" baseline="0" dirty="0"/>
              <a:t> </a:t>
            </a:r>
            <a:r>
              <a:rPr lang="en-US" b="1" baseline="0" dirty="0" err="1"/>
              <a:t>đối</a:t>
            </a:r>
            <a:r>
              <a:rPr lang="en-US" b="1" baseline="0" dirty="0"/>
              <a:t> </a:t>
            </a:r>
            <a:r>
              <a:rPr lang="en-US" b="1" baseline="0" dirty="0" err="1"/>
              <a:t>nghịch</a:t>
            </a:r>
            <a:r>
              <a:rPr lang="en-US" b="1" baseline="0" dirty="0"/>
              <a:t>:</a:t>
            </a:r>
            <a:endParaRPr lang="en-US" b="1" dirty="0"/>
          </a:p>
          <a:p>
            <a:r>
              <a:rPr lang="en-US" b="1" dirty="0" err="1"/>
              <a:t>Hàm</a:t>
            </a:r>
            <a:r>
              <a:rPr lang="en-US" b="1" dirty="0"/>
              <a:t> </a:t>
            </a:r>
            <a:r>
              <a:rPr lang="en-US" b="1" dirty="0" err="1"/>
              <a:t>mất</a:t>
            </a:r>
            <a:r>
              <a:rPr lang="en-US" b="1" dirty="0"/>
              <a:t> </a:t>
            </a:r>
            <a:r>
              <a:rPr lang="en-US" b="1" dirty="0" err="1"/>
              <a:t>mát</a:t>
            </a:r>
            <a:r>
              <a:rPr lang="en-US" b="1" dirty="0"/>
              <a:t> </a:t>
            </a:r>
            <a:r>
              <a:rPr lang="en-US" b="1" dirty="0" err="1"/>
              <a:t>cảm</a:t>
            </a:r>
            <a:r>
              <a:rPr lang="en-US" b="1" dirty="0"/>
              <a:t> </a:t>
            </a:r>
            <a:r>
              <a:rPr lang="en-US" b="1" dirty="0" err="1"/>
              <a:t>quan</a:t>
            </a:r>
            <a:r>
              <a:rPr lang="en-US" b="1" dirty="0"/>
              <a:t>: </a:t>
            </a:r>
            <a:r>
              <a:rPr lang="en-US" b="0" dirty="0" err="1"/>
              <a:t>Để</a:t>
            </a:r>
            <a:r>
              <a:rPr lang="en-US" b="0" dirty="0"/>
              <a:t> </a:t>
            </a:r>
            <a:r>
              <a:rPr lang="en-US" b="0" dirty="0" err="1"/>
              <a:t>tối</a:t>
            </a:r>
            <a:r>
              <a:rPr lang="en-US" b="0" dirty="0"/>
              <a:t> </a:t>
            </a:r>
            <a:r>
              <a:rPr lang="en-US" b="0" dirty="0" err="1"/>
              <a:t>ưu</a:t>
            </a:r>
            <a:r>
              <a:rPr lang="en-US" b="0" dirty="0"/>
              <a:t> </a:t>
            </a:r>
            <a:r>
              <a:rPr lang="en-US" b="0" dirty="0" err="1"/>
              <a:t>hoá</a:t>
            </a:r>
            <a:r>
              <a:rPr lang="en-US" b="0" dirty="0"/>
              <a:t> </a:t>
            </a:r>
            <a:r>
              <a:rPr lang="en-US" b="0" dirty="0" err="1"/>
              <a:t>mạng</a:t>
            </a:r>
            <a:r>
              <a:rPr lang="en-US" b="0" dirty="0"/>
              <a:t> SRGAN, ta </a:t>
            </a:r>
            <a:r>
              <a:rPr lang="en-US" b="0" dirty="0" err="1"/>
              <a:t>sử</a:t>
            </a:r>
            <a:r>
              <a:rPr lang="en-US" b="0" dirty="0"/>
              <a:t> dung </a:t>
            </a:r>
            <a:r>
              <a:rPr lang="en-US" b="0" dirty="0" err="1"/>
              <a:t>hàm</a:t>
            </a:r>
            <a:r>
              <a:rPr lang="en-US" b="0" dirty="0"/>
              <a:t> </a:t>
            </a:r>
            <a:r>
              <a:rPr lang="en-US" b="0" dirty="0" err="1"/>
              <a:t>mất</a:t>
            </a:r>
            <a:r>
              <a:rPr lang="en-US" b="0" dirty="0"/>
              <a:t> </a:t>
            </a:r>
            <a:r>
              <a:rPr lang="en-US" b="0" dirty="0" err="1"/>
              <a:t>mát</a:t>
            </a:r>
            <a:r>
              <a:rPr lang="en-US" b="0" dirty="0"/>
              <a:t> </a:t>
            </a:r>
            <a:r>
              <a:rPr lang="en-US" b="0" dirty="0" err="1"/>
              <a:t>cảm</a:t>
            </a:r>
            <a:r>
              <a:rPr lang="en-US" b="0" dirty="0"/>
              <a:t> </a:t>
            </a:r>
            <a:r>
              <a:rPr lang="en-US" b="0" dirty="0" err="1"/>
              <a:t>quan</a:t>
            </a:r>
            <a:r>
              <a:rPr lang="en-US" b="0" dirty="0"/>
              <a:t> (perceptual loss) bao </a:t>
            </a:r>
            <a:r>
              <a:rPr lang="en-US" b="0" dirty="0" err="1"/>
              <a:t>gồm</a:t>
            </a:r>
            <a:r>
              <a:rPr lang="en-US" b="0" dirty="0"/>
              <a:t> 2 </a:t>
            </a:r>
            <a:r>
              <a:rPr lang="en-US" b="0" dirty="0" err="1"/>
              <a:t>hàm</a:t>
            </a:r>
            <a:r>
              <a:rPr lang="en-US" b="0" dirty="0"/>
              <a:t> </a:t>
            </a:r>
            <a:r>
              <a:rPr lang="en-US" b="0" dirty="0" err="1"/>
              <a:t>mất</a:t>
            </a:r>
            <a:r>
              <a:rPr lang="en-US" b="0" dirty="0"/>
              <a:t> </a:t>
            </a:r>
            <a:r>
              <a:rPr lang="en-US" b="0" dirty="0" err="1"/>
              <a:t>mát</a:t>
            </a:r>
            <a:r>
              <a:rPr lang="en-US" b="0" dirty="0"/>
              <a:t> </a:t>
            </a:r>
            <a:r>
              <a:rPr lang="en-US" b="0" dirty="0" err="1"/>
              <a:t>là</a:t>
            </a:r>
            <a:r>
              <a:rPr lang="en-US" b="0" dirty="0"/>
              <a:t> </a:t>
            </a:r>
            <a:r>
              <a:rPr lang="en-US" b="0" dirty="0" err="1"/>
              <a:t>hàm</a:t>
            </a:r>
            <a:r>
              <a:rPr lang="en-US" b="0" dirty="0"/>
              <a:t> </a:t>
            </a:r>
            <a:r>
              <a:rPr lang="en-US" b="1" dirty="0" err="1"/>
              <a:t>mất</a:t>
            </a:r>
            <a:r>
              <a:rPr lang="en-US" b="1" dirty="0"/>
              <a:t> </a:t>
            </a:r>
            <a:r>
              <a:rPr lang="en-US" b="1" dirty="0" err="1"/>
              <a:t>mát</a:t>
            </a:r>
            <a:r>
              <a:rPr lang="en-US" b="1" dirty="0"/>
              <a:t> </a:t>
            </a:r>
            <a:r>
              <a:rPr lang="en-US" b="1" dirty="0" err="1"/>
              <a:t>nội</a:t>
            </a:r>
            <a:r>
              <a:rPr lang="en-US" b="1" dirty="0"/>
              <a:t> dung </a:t>
            </a:r>
            <a:r>
              <a:rPr lang="en-US" b="0" dirty="0" err="1"/>
              <a:t>và</a:t>
            </a:r>
            <a:r>
              <a:rPr lang="en-US" b="0" dirty="0"/>
              <a:t> </a:t>
            </a:r>
            <a:r>
              <a:rPr lang="en-US" b="1" dirty="0" err="1"/>
              <a:t>mất</a:t>
            </a:r>
            <a:r>
              <a:rPr lang="en-US" b="1" dirty="0"/>
              <a:t> </a:t>
            </a:r>
            <a:r>
              <a:rPr lang="en-US" b="1" dirty="0" err="1"/>
              <a:t>mát</a:t>
            </a:r>
            <a:r>
              <a:rPr lang="en-US" b="1" dirty="0"/>
              <a:t> </a:t>
            </a:r>
            <a:r>
              <a:rPr lang="en-US" b="1" dirty="0" err="1"/>
              <a:t>đối</a:t>
            </a:r>
            <a:r>
              <a:rPr lang="en-US" b="1" dirty="0"/>
              <a:t> </a:t>
            </a:r>
            <a:r>
              <a:rPr lang="en-US" b="1" dirty="0" err="1"/>
              <a:t>nghịch</a:t>
            </a:r>
            <a:endParaRPr lang="en-US" b="1" dirty="0"/>
          </a:p>
          <a:p>
            <a:endParaRPr lang="en-US" b="1" dirty="0"/>
          </a:p>
          <a:p>
            <a:r>
              <a:rPr lang="en-US" b="1" dirty="0" err="1"/>
              <a:t>Hàm</a:t>
            </a:r>
            <a:r>
              <a:rPr lang="en-US" b="1" dirty="0"/>
              <a:t> </a:t>
            </a:r>
            <a:r>
              <a:rPr lang="en-US" b="1" dirty="0" err="1"/>
              <a:t>mất</a:t>
            </a:r>
            <a:r>
              <a:rPr lang="en-US" b="1" dirty="0"/>
              <a:t> </a:t>
            </a:r>
            <a:r>
              <a:rPr lang="en-US" b="1" dirty="0" err="1"/>
              <a:t>mát</a:t>
            </a:r>
            <a:r>
              <a:rPr lang="en-US" b="1" dirty="0"/>
              <a:t> </a:t>
            </a:r>
            <a:r>
              <a:rPr lang="en-US" b="1" dirty="0" err="1"/>
              <a:t>nội</a:t>
            </a:r>
            <a:r>
              <a:rPr lang="en-US" b="1" dirty="0"/>
              <a:t> dung (Content Loss):  </a:t>
            </a:r>
            <a:r>
              <a:rPr lang="en-US" b="0" dirty="0" err="1"/>
              <a:t>Được</a:t>
            </a:r>
            <a:r>
              <a:rPr lang="en-US" b="0" dirty="0"/>
              <a:t> </a:t>
            </a:r>
            <a:r>
              <a:rPr lang="en-US" b="0" dirty="0" err="1"/>
              <a:t>xác</a:t>
            </a:r>
            <a:r>
              <a:rPr lang="en-US" b="0" dirty="0"/>
              <a:t> </a:t>
            </a:r>
            <a:r>
              <a:rPr lang="en-US" b="0" dirty="0" err="1"/>
              <a:t>định</a:t>
            </a:r>
            <a:r>
              <a:rPr lang="en-US" b="0" dirty="0"/>
              <a:t> </a:t>
            </a:r>
            <a:r>
              <a:rPr lang="en-US" b="0" dirty="0" err="1"/>
              <a:t>dựa</a:t>
            </a:r>
            <a:r>
              <a:rPr lang="en-US" b="0" dirty="0"/>
              <a:t> </a:t>
            </a:r>
            <a:r>
              <a:rPr lang="en-US" b="0" dirty="0" err="1"/>
              <a:t>trên</a:t>
            </a:r>
            <a:r>
              <a:rPr lang="en-US" b="0" dirty="0"/>
              <a:t> </a:t>
            </a:r>
            <a:r>
              <a:rPr lang="en-US" b="0" dirty="0" err="1"/>
              <a:t>một</a:t>
            </a:r>
            <a:r>
              <a:rPr lang="en-US" b="0" dirty="0"/>
              <a:t> pre-trainer model  VGG-19 sử dụng weight của ImageNet.</a:t>
            </a:r>
            <a:r>
              <a:rPr lang="en-US" b="0" baseline="0" dirty="0"/>
              <a:t> </a:t>
            </a:r>
            <a:r>
              <a:rPr lang="en-US" b="0" dirty="0" err="1"/>
              <a:t>Với</a:t>
            </a:r>
            <a:r>
              <a:rPr lang="en-US" b="0" dirty="0"/>
              <a:t> phi </a:t>
            </a:r>
            <a:r>
              <a:rPr lang="en-US" b="0" dirty="0" err="1"/>
              <a:t>I,j</a:t>
            </a:r>
            <a:r>
              <a:rPr lang="en-US" b="0" dirty="0"/>
              <a:t> </a:t>
            </a:r>
            <a:r>
              <a:rPr lang="en-US" b="0" dirty="0" err="1"/>
              <a:t>là</a:t>
            </a:r>
            <a:r>
              <a:rPr lang="en-US" b="0" dirty="0"/>
              <a:t> </a:t>
            </a:r>
            <a:r>
              <a:rPr lang="en-US" b="0" dirty="0" err="1"/>
              <a:t>các</a:t>
            </a:r>
            <a:r>
              <a:rPr lang="en-US" b="0" dirty="0"/>
              <a:t> vector </a:t>
            </a:r>
            <a:r>
              <a:rPr lang="en-US" b="0" dirty="0" err="1"/>
              <a:t>đặc</a:t>
            </a:r>
            <a:r>
              <a:rPr lang="en-US" b="0" dirty="0"/>
              <a:t> </a:t>
            </a:r>
            <a:r>
              <a:rPr lang="en-US" b="0" dirty="0" err="1"/>
              <a:t>trưng</a:t>
            </a:r>
            <a:r>
              <a:rPr lang="en-US" b="0" dirty="0"/>
              <a:t> (feature map) </a:t>
            </a:r>
          </a:p>
          <a:p>
            <a:r>
              <a:rPr lang="en-US" b="0" dirty="0" err="1"/>
              <a:t>Trong</a:t>
            </a:r>
            <a:r>
              <a:rPr lang="en-US" b="0" dirty="0"/>
              <a:t> </a:t>
            </a:r>
            <a:r>
              <a:rPr lang="en-US" b="0" dirty="0" err="1"/>
              <a:t>quá</a:t>
            </a:r>
            <a:r>
              <a:rPr lang="en-US" b="0" baseline="0" dirty="0"/>
              <a:t> </a:t>
            </a:r>
            <a:r>
              <a:rPr lang="en-US" b="0" baseline="0" dirty="0" err="1"/>
              <a:t>trình</a:t>
            </a:r>
            <a:r>
              <a:rPr lang="en-US" b="0" baseline="0" dirty="0"/>
              <a:t> </a:t>
            </a:r>
            <a:r>
              <a:rPr lang="en-US" b="0" baseline="0" dirty="0" err="1"/>
              <a:t>huấn</a:t>
            </a:r>
            <a:r>
              <a:rPr lang="en-US" b="0" baseline="0" dirty="0"/>
              <a:t> </a:t>
            </a:r>
            <a:r>
              <a:rPr lang="en-US" b="0" baseline="0" dirty="0" err="1"/>
              <a:t>luyện</a:t>
            </a:r>
            <a:r>
              <a:rPr lang="en-US" b="0" baseline="0" dirty="0"/>
              <a:t> </a:t>
            </a:r>
            <a:r>
              <a:rPr lang="en-US" b="0" baseline="0" dirty="0" err="1"/>
              <a:t>mạng</a:t>
            </a:r>
            <a:r>
              <a:rPr lang="en-US" b="0" baseline="0" dirty="0"/>
              <a:t> </a:t>
            </a:r>
            <a:r>
              <a:rPr lang="en-US" b="0" baseline="0" dirty="0" err="1"/>
              <a:t>tạo</a:t>
            </a:r>
            <a:r>
              <a:rPr lang="en-US" b="0" baseline="0" dirty="0"/>
              <a:t> </a:t>
            </a:r>
            <a:r>
              <a:rPr lang="en-US" b="0" baseline="0" dirty="0" err="1"/>
              <a:t>sinh</a:t>
            </a:r>
            <a:r>
              <a:rPr lang="en-US" b="0" baseline="0" dirty="0"/>
              <a:t>, </a:t>
            </a:r>
            <a:r>
              <a:rPr lang="en-US" b="0" baseline="0" dirty="0" err="1"/>
              <a:t>ảnh</a:t>
            </a:r>
            <a:r>
              <a:rPr lang="en-US" b="0" baseline="0" dirty="0"/>
              <a:t> </a:t>
            </a:r>
            <a:r>
              <a:rPr lang="en-US" b="0" baseline="0" dirty="0" err="1"/>
              <a:t>đầu</a:t>
            </a:r>
            <a:r>
              <a:rPr lang="en-US" b="0" baseline="0" dirty="0"/>
              <a:t> </a:t>
            </a:r>
            <a:r>
              <a:rPr lang="en-US" b="0" baseline="0" dirty="0" err="1"/>
              <a:t>ra</a:t>
            </a:r>
            <a:r>
              <a:rPr lang="en-US" b="0" baseline="0" dirty="0"/>
              <a:t> </a:t>
            </a:r>
            <a:r>
              <a:rPr lang="en-US" b="0" baseline="0" dirty="0" err="1"/>
              <a:t>của</a:t>
            </a:r>
            <a:r>
              <a:rPr lang="en-US" b="0" baseline="0" dirty="0"/>
              <a:t> </a:t>
            </a:r>
            <a:r>
              <a:rPr lang="en-US" b="0" baseline="0" dirty="0" err="1"/>
              <a:t>mạng</a:t>
            </a:r>
            <a:r>
              <a:rPr lang="en-US" b="0" baseline="0" dirty="0"/>
              <a:t> </a:t>
            </a:r>
            <a:r>
              <a:rPr lang="en-US" b="0" baseline="0" dirty="0" err="1"/>
              <a:t>sinh</a:t>
            </a:r>
            <a:r>
              <a:rPr lang="en-US" b="0" baseline="0" dirty="0"/>
              <a:t>, </a:t>
            </a:r>
            <a:r>
              <a:rPr lang="en-US" b="0" baseline="0" dirty="0" err="1"/>
              <a:t>và</a:t>
            </a:r>
            <a:r>
              <a:rPr lang="en-US" b="0" baseline="0" dirty="0"/>
              <a:t> </a:t>
            </a:r>
            <a:r>
              <a:rPr lang="en-US" b="0" baseline="0" dirty="0" err="1"/>
              <a:t>ảnh</a:t>
            </a:r>
            <a:r>
              <a:rPr lang="en-US" b="0" baseline="0" dirty="0"/>
              <a:t> HR </a:t>
            </a:r>
            <a:r>
              <a:rPr lang="en-US" b="0" baseline="0" dirty="0" err="1"/>
              <a:t>sẽ</a:t>
            </a:r>
            <a:r>
              <a:rPr lang="en-US" b="0" baseline="0" dirty="0"/>
              <a:t> </a:t>
            </a:r>
            <a:r>
              <a:rPr lang="en-US" b="0" baseline="0" dirty="0" err="1"/>
              <a:t>cùng</a:t>
            </a:r>
            <a:r>
              <a:rPr lang="en-US" b="0" baseline="0" dirty="0"/>
              <a:t> </a:t>
            </a:r>
            <a:r>
              <a:rPr lang="en-US" b="0" baseline="0" dirty="0" err="1"/>
              <a:t>được</a:t>
            </a:r>
            <a:r>
              <a:rPr lang="en-US" b="0" baseline="0" dirty="0"/>
              <a:t> </a:t>
            </a:r>
            <a:r>
              <a:rPr lang="en-US" b="0" baseline="0" dirty="0" err="1"/>
              <a:t>đưa</a:t>
            </a:r>
            <a:r>
              <a:rPr lang="en-US" b="0" baseline="0" dirty="0"/>
              <a:t> </a:t>
            </a:r>
            <a:r>
              <a:rPr lang="en-US" b="0" baseline="0" dirty="0" err="1"/>
              <a:t>vào</a:t>
            </a:r>
            <a:r>
              <a:rPr lang="en-US" b="0" baseline="0" dirty="0"/>
              <a:t> </a:t>
            </a:r>
            <a:r>
              <a:rPr lang="en-US" b="0" baseline="0" dirty="0" err="1"/>
              <a:t>mạng</a:t>
            </a:r>
            <a:r>
              <a:rPr lang="en-US" b="0" baseline="0" dirty="0"/>
              <a:t> VGG-19 và tiến hành so sánh các feature map với </a:t>
            </a:r>
          </a:p>
          <a:p>
            <a:r>
              <a:rPr lang="en-US" b="0" baseline="0" dirty="0"/>
              <a:t> nhau, sử dung độ đo Eclid để tính sai khác</a:t>
            </a:r>
            <a:endParaRPr lang="en-US" b="0" dirty="0"/>
          </a:p>
          <a:p>
            <a:endParaRPr lang="en-US" b="0" dirty="0"/>
          </a:p>
          <a:p>
            <a:r>
              <a:rPr lang="en-US" b="0" dirty="0"/>
              <a:t> </a:t>
            </a:r>
            <a:endParaRPr lang="en-US" b="1" dirty="0"/>
          </a:p>
        </p:txBody>
      </p:sp>
      <p:sp>
        <p:nvSpPr>
          <p:cNvPr id="4" name="Slide Number Placeholder 3"/>
          <p:cNvSpPr>
            <a:spLocks noGrp="1"/>
          </p:cNvSpPr>
          <p:nvPr>
            <p:ph type="sldNum" sz="quarter" idx="5"/>
          </p:nvPr>
        </p:nvSpPr>
        <p:spPr/>
        <p:txBody>
          <a:bodyPr/>
          <a:lstStyle/>
          <a:p>
            <a:pPr>
              <a:defRPr/>
            </a:pPr>
            <a:fld id="{FC65170B-CA6E-4BD2-B10A-5B29D4042321}" type="slidenum">
              <a:rPr lang="ko-KR" altLang="en-US" smtClean="0"/>
              <a:pPr>
                <a:defRPr/>
              </a:pPr>
              <a:t>13</a:t>
            </a:fld>
            <a:endParaRPr lang="en-US" altLang="ko-KR"/>
          </a:p>
        </p:txBody>
      </p:sp>
    </p:spTree>
    <p:extLst>
      <p:ext uri="{BB962C8B-B14F-4D97-AF65-F5344CB8AC3E}">
        <p14:creationId xmlns:p14="http://schemas.microsoft.com/office/powerpoint/2010/main" val="16871536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err="1"/>
              <a:t>Bên cạnh hàm mất mát nội dung, ta có them hàm mất mát đối nghịch để tối ưu trong quá trình huấn luyện mạng phân biệt (Discriminator)</a:t>
            </a:r>
          </a:p>
          <a:p>
            <a:endParaRPr lang="en-US" b="1" dirty="0" err="1"/>
          </a:p>
          <a:p>
            <a:r>
              <a:rPr lang="en-US" b="1" dirty="0" err="1"/>
              <a:t>Hàm</a:t>
            </a:r>
            <a:r>
              <a:rPr lang="en-US" b="1" dirty="0"/>
              <a:t> </a:t>
            </a:r>
            <a:r>
              <a:rPr lang="en-US" b="1" dirty="0" err="1"/>
              <a:t>mất</a:t>
            </a:r>
            <a:r>
              <a:rPr lang="en-US" b="1" dirty="0"/>
              <a:t> </a:t>
            </a:r>
            <a:r>
              <a:rPr lang="en-US" b="1" dirty="0" err="1"/>
              <a:t>mát</a:t>
            </a:r>
            <a:r>
              <a:rPr lang="en-US" b="1" dirty="0"/>
              <a:t> </a:t>
            </a:r>
            <a:r>
              <a:rPr lang="en-US" b="1" dirty="0" err="1"/>
              <a:t>đối</a:t>
            </a:r>
            <a:r>
              <a:rPr lang="en-US" b="1" dirty="0"/>
              <a:t> </a:t>
            </a:r>
            <a:r>
              <a:rPr lang="en-US" b="1" dirty="0" err="1"/>
              <a:t>nghịch</a:t>
            </a:r>
            <a:r>
              <a:rPr lang="en-US" b="1" dirty="0"/>
              <a:t>: </a:t>
            </a:r>
            <a:r>
              <a:rPr lang="en-US" b="0" dirty="0" err="1"/>
              <a:t>Hàm</a:t>
            </a:r>
            <a:r>
              <a:rPr lang="en-US" b="0" dirty="0"/>
              <a:t> </a:t>
            </a:r>
            <a:r>
              <a:rPr lang="en-US" b="0" dirty="0" err="1"/>
              <a:t>mất</a:t>
            </a:r>
            <a:r>
              <a:rPr lang="en-US" b="0" dirty="0"/>
              <a:t> </a:t>
            </a:r>
            <a:r>
              <a:rPr lang="en-US" b="0" dirty="0" err="1"/>
              <a:t>mát</a:t>
            </a:r>
            <a:r>
              <a:rPr lang="en-US" b="0" dirty="0"/>
              <a:t> </a:t>
            </a:r>
            <a:r>
              <a:rPr lang="en-US" b="0" dirty="0" err="1"/>
              <a:t>nội</a:t>
            </a:r>
            <a:r>
              <a:rPr lang="en-US" b="0" dirty="0"/>
              <a:t> dung </a:t>
            </a:r>
            <a:r>
              <a:rPr lang="en-US" b="0" dirty="0" err="1"/>
              <a:t>để</a:t>
            </a:r>
            <a:r>
              <a:rPr lang="en-US" b="0" dirty="0"/>
              <a:t> </a:t>
            </a:r>
            <a:r>
              <a:rPr lang="en-US" b="0" dirty="0" err="1"/>
              <a:t>giúp</a:t>
            </a:r>
            <a:r>
              <a:rPr lang="en-US" b="0" dirty="0"/>
              <a:t> </a:t>
            </a:r>
            <a:r>
              <a:rPr lang="en-US" b="0" dirty="0" err="1"/>
              <a:t>mạng</a:t>
            </a:r>
            <a:r>
              <a:rPr lang="en-US" b="0" dirty="0"/>
              <a:t> </a:t>
            </a:r>
            <a:r>
              <a:rPr lang="en-US" b="0" dirty="0" err="1"/>
              <a:t>tạo</a:t>
            </a:r>
            <a:r>
              <a:rPr lang="en-US" b="0" dirty="0"/>
              <a:t> </a:t>
            </a:r>
            <a:r>
              <a:rPr lang="en-US" b="0" dirty="0" err="1"/>
              <a:t>sinh</a:t>
            </a:r>
            <a:r>
              <a:rPr lang="en-US" b="0" dirty="0"/>
              <a:t> </a:t>
            </a:r>
            <a:r>
              <a:rPr lang="en-US" b="0" dirty="0" err="1"/>
              <a:t>tạo</a:t>
            </a:r>
            <a:r>
              <a:rPr lang="en-US" b="0" dirty="0"/>
              <a:t> </a:t>
            </a:r>
            <a:r>
              <a:rPr lang="en-US" b="0" dirty="0" err="1"/>
              <a:t>ra</a:t>
            </a:r>
            <a:r>
              <a:rPr lang="en-US" b="0" dirty="0"/>
              <a:t> </a:t>
            </a:r>
            <a:r>
              <a:rPr lang="en-US" b="0" dirty="0" err="1"/>
              <a:t>ảnh</a:t>
            </a:r>
            <a:r>
              <a:rPr lang="en-US" b="0" dirty="0"/>
              <a:t> </a:t>
            </a:r>
            <a:r>
              <a:rPr lang="en-US" b="0" dirty="0" err="1"/>
              <a:t>giống</a:t>
            </a:r>
            <a:r>
              <a:rPr lang="en-US" b="0" dirty="0"/>
              <a:t> </a:t>
            </a:r>
            <a:r>
              <a:rPr lang="en-US" b="0" dirty="0" err="1"/>
              <a:t>như</a:t>
            </a:r>
            <a:r>
              <a:rPr lang="en-US" b="0" dirty="0"/>
              <a:t> </a:t>
            </a:r>
            <a:r>
              <a:rPr lang="en-US" b="0" dirty="0" err="1"/>
              <a:t>phân</a:t>
            </a:r>
            <a:r>
              <a:rPr lang="en-US" b="0" dirty="0"/>
              <a:t> </a:t>
            </a:r>
            <a:r>
              <a:rPr lang="en-US" b="0" dirty="0" err="1"/>
              <a:t>phối</a:t>
            </a:r>
            <a:r>
              <a:rPr lang="en-US" b="0" dirty="0"/>
              <a:t> </a:t>
            </a:r>
            <a:r>
              <a:rPr lang="en-US" b="0" dirty="0" err="1"/>
              <a:t>của</a:t>
            </a:r>
            <a:r>
              <a:rPr lang="en-US" b="0" dirty="0"/>
              <a:t> </a:t>
            </a:r>
            <a:r>
              <a:rPr lang="en-US" b="0" dirty="0" err="1"/>
              <a:t>tập</a:t>
            </a:r>
            <a:r>
              <a:rPr lang="en-US" b="0" dirty="0"/>
              <a:t> </a:t>
            </a:r>
            <a:r>
              <a:rPr lang="en-US" b="0" dirty="0" err="1"/>
              <a:t>dữ</a:t>
            </a:r>
            <a:r>
              <a:rPr lang="en-US" b="0" dirty="0"/>
              <a:t> lieu.</a:t>
            </a:r>
          </a:p>
          <a:p>
            <a:endParaRPr lang="en-US" b="0" dirty="0"/>
          </a:p>
          <a:p>
            <a:r>
              <a:rPr lang="en-US" b="0" dirty="0" err="1"/>
              <a:t>Hàm</a:t>
            </a:r>
            <a:r>
              <a:rPr lang="en-US" b="0" dirty="0"/>
              <a:t> </a:t>
            </a:r>
            <a:r>
              <a:rPr lang="en-US" b="0" dirty="0" err="1"/>
              <a:t>mất</a:t>
            </a:r>
            <a:r>
              <a:rPr lang="en-US" b="0" dirty="0"/>
              <a:t> </a:t>
            </a:r>
            <a:r>
              <a:rPr lang="en-US" b="0" dirty="0" err="1"/>
              <a:t>mát</a:t>
            </a:r>
            <a:r>
              <a:rPr lang="en-US" b="0" dirty="0"/>
              <a:t> </a:t>
            </a:r>
            <a:r>
              <a:rPr lang="en-US" b="0" dirty="0" err="1"/>
              <a:t>đối</a:t>
            </a:r>
            <a:r>
              <a:rPr lang="en-US" b="0" dirty="0"/>
              <a:t> </a:t>
            </a:r>
            <a:r>
              <a:rPr lang="en-US" b="0" dirty="0" err="1"/>
              <a:t>nghich</a:t>
            </a:r>
            <a:r>
              <a:rPr lang="en-US" b="0" dirty="0"/>
              <a:t> </a:t>
            </a:r>
            <a:r>
              <a:rPr lang="en-US" b="0" dirty="0" err="1"/>
              <a:t>học</a:t>
            </a:r>
            <a:r>
              <a:rPr lang="en-US" b="0" dirty="0"/>
              <a:t> </a:t>
            </a:r>
            <a:r>
              <a:rPr lang="en-US" b="0" dirty="0" err="1"/>
              <a:t>để</a:t>
            </a:r>
            <a:r>
              <a:rPr lang="en-US" b="0" dirty="0"/>
              <a:t> </a:t>
            </a:r>
            <a:r>
              <a:rPr lang="en-US" b="0" dirty="0" err="1"/>
              <a:t>phân</a:t>
            </a:r>
            <a:r>
              <a:rPr lang="en-US" b="0" dirty="0"/>
              <a:t> </a:t>
            </a:r>
            <a:r>
              <a:rPr lang="en-US" b="0" dirty="0" err="1"/>
              <a:t>biệt</a:t>
            </a:r>
            <a:r>
              <a:rPr lang="en-US" b="0" dirty="0"/>
              <a:t> </a:t>
            </a:r>
            <a:r>
              <a:rPr lang="en-US" b="0" dirty="0" err="1"/>
              <a:t>ảnh</a:t>
            </a:r>
            <a:r>
              <a:rPr lang="en-US" b="0" dirty="0"/>
              <a:t> thật </a:t>
            </a:r>
            <a:r>
              <a:rPr lang="en-US" b="0" dirty="0" err="1"/>
              <a:t>và</a:t>
            </a:r>
            <a:r>
              <a:rPr lang="en-US" b="0" dirty="0"/>
              <a:t> </a:t>
            </a:r>
            <a:r>
              <a:rPr lang="en-US" b="0" dirty="0" err="1"/>
              <a:t>ảnh</a:t>
            </a:r>
            <a:r>
              <a:rPr lang="en-US" b="0" dirty="0"/>
              <a:t> </a:t>
            </a:r>
            <a:r>
              <a:rPr lang="en-US" b="0" dirty="0" err="1"/>
              <a:t>được</a:t>
            </a:r>
            <a:r>
              <a:rPr lang="en-US" b="0" dirty="0"/>
              <a:t> </a:t>
            </a:r>
            <a:r>
              <a:rPr lang="en-US" b="0" dirty="0" err="1"/>
              <a:t>sinh</a:t>
            </a:r>
            <a:r>
              <a:rPr lang="en-US" b="0" dirty="0"/>
              <a:t> </a:t>
            </a:r>
            <a:r>
              <a:rPr lang="en-US" b="0" dirty="0" err="1"/>
              <a:t>ra</a:t>
            </a:r>
            <a:r>
              <a:rPr lang="en-US" b="0" dirty="0"/>
              <a:t> </a:t>
            </a:r>
            <a:r>
              <a:rPr lang="en-US" b="0" dirty="0" err="1"/>
              <a:t>từ</a:t>
            </a:r>
            <a:r>
              <a:rPr lang="en-US" b="0" dirty="0"/>
              <a:t> G</a:t>
            </a:r>
          </a:p>
          <a:p>
            <a:r>
              <a:rPr lang="en-US" b="0" dirty="0"/>
              <a:t> </a:t>
            </a:r>
            <a:endParaRPr lang="en-US" b="1" dirty="0"/>
          </a:p>
        </p:txBody>
      </p:sp>
      <p:sp>
        <p:nvSpPr>
          <p:cNvPr id="4" name="Slide Number Placeholder 3"/>
          <p:cNvSpPr>
            <a:spLocks noGrp="1"/>
          </p:cNvSpPr>
          <p:nvPr>
            <p:ph type="sldNum" sz="quarter" idx="5"/>
          </p:nvPr>
        </p:nvSpPr>
        <p:spPr/>
        <p:txBody>
          <a:bodyPr/>
          <a:lstStyle/>
          <a:p>
            <a:pPr>
              <a:defRPr/>
            </a:pPr>
            <a:fld id="{FC65170B-CA6E-4BD2-B10A-5B29D4042321}" type="slidenum">
              <a:rPr lang="ko-KR" altLang="en-US" smtClean="0"/>
              <a:pPr>
                <a:defRPr/>
              </a:pPr>
              <a:t>14</a:t>
            </a:fld>
            <a:endParaRPr lang="en-US" altLang="ko-KR"/>
          </a:p>
        </p:txBody>
      </p:sp>
    </p:spTree>
    <p:extLst>
      <p:ext uri="{BB962C8B-B14F-4D97-AF65-F5344CB8AC3E}">
        <p14:creationId xmlns:p14="http://schemas.microsoft.com/office/powerpoint/2010/main" val="14848887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err="1"/>
              <a:t>Bộ</a:t>
            </a:r>
            <a:r>
              <a:rPr lang="en-US" b="1" dirty="0"/>
              <a:t> </a:t>
            </a:r>
            <a:r>
              <a:rPr lang="en-US" b="1" dirty="0" err="1"/>
              <a:t>dữ</a:t>
            </a:r>
            <a:r>
              <a:rPr lang="en-US" b="1" dirty="0"/>
              <a:t> </a:t>
            </a:r>
            <a:r>
              <a:rPr lang="en-US" b="1" dirty="0" err="1"/>
              <a:t>liệu</a:t>
            </a:r>
            <a:r>
              <a:rPr lang="en-US" b="1" dirty="0"/>
              <a:t>: </a:t>
            </a:r>
            <a:r>
              <a:rPr lang="en-US" b="0" dirty="0"/>
              <a:t>Là dữ liệu khuôn mặt người nối tiếng của VN</a:t>
            </a:r>
            <a:r>
              <a:rPr lang="en-US" b="1" dirty="0"/>
              <a:t>. </a:t>
            </a:r>
            <a:r>
              <a:rPr lang="en-US" b="0" dirty="0" err="1"/>
              <a:t>Được</a:t>
            </a:r>
            <a:r>
              <a:rPr lang="en-US" b="0" dirty="0"/>
              <a:t> </a:t>
            </a:r>
            <a:r>
              <a:rPr lang="en-US" b="0" dirty="0" err="1"/>
              <a:t>cung</a:t>
            </a:r>
            <a:r>
              <a:rPr lang="en-US" b="0" dirty="0"/>
              <a:t> </a:t>
            </a:r>
            <a:r>
              <a:rPr lang="en-US" b="0" dirty="0" err="1"/>
              <a:t>cấp</a:t>
            </a:r>
            <a:r>
              <a:rPr lang="en-US" b="0" dirty="0"/>
              <a:t> </a:t>
            </a:r>
            <a:r>
              <a:rPr lang="en-US" b="0" dirty="0" err="1"/>
              <a:t>bởi</a:t>
            </a:r>
            <a:r>
              <a:rPr lang="en-US" b="0" dirty="0"/>
              <a:t> </a:t>
            </a:r>
            <a:r>
              <a:rPr lang="en-US" b="0" dirty="0" err="1"/>
              <a:t>AIviVN (đơn vị tổ chức các cuộc thi về lĩnh vực AI tại VN)</a:t>
            </a:r>
            <a:r>
              <a:rPr lang="en-US" b="0" dirty="0"/>
              <a:t> </a:t>
            </a:r>
            <a:r>
              <a:rPr lang="en-US" b="0" dirty="0" err="1"/>
              <a:t>nhằm</a:t>
            </a:r>
            <a:r>
              <a:rPr lang="en-US" b="0" dirty="0"/>
              <a:t> </a:t>
            </a:r>
            <a:r>
              <a:rPr lang="en-US" b="0" dirty="0" err="1"/>
              <a:t>phục</a:t>
            </a:r>
            <a:r>
              <a:rPr lang="en-US" b="0" dirty="0"/>
              <a:t> </a:t>
            </a:r>
            <a:r>
              <a:rPr lang="en-US" b="0" dirty="0" err="1"/>
              <a:t>vụ</a:t>
            </a:r>
            <a:r>
              <a:rPr lang="en-US" b="0" dirty="0"/>
              <a:t> </a:t>
            </a:r>
            <a:r>
              <a:rPr lang="en-US" b="0" dirty="0" err="1"/>
              <a:t>cho</a:t>
            </a:r>
            <a:r>
              <a:rPr lang="en-US" b="0" dirty="0"/>
              <a:t> </a:t>
            </a:r>
            <a:r>
              <a:rPr lang="en-US" b="0" dirty="0" err="1"/>
              <a:t>bài</a:t>
            </a:r>
            <a:r>
              <a:rPr lang="en-US" b="0" dirty="0"/>
              <a:t> </a:t>
            </a:r>
            <a:r>
              <a:rPr lang="en-US" b="0" dirty="0" err="1"/>
              <a:t>toán</a:t>
            </a:r>
            <a:r>
              <a:rPr lang="en-US" b="0" dirty="0"/>
              <a:t> </a:t>
            </a:r>
            <a:r>
              <a:rPr lang="en-US" b="0" dirty="0" err="1"/>
              <a:t>nhận</a:t>
            </a:r>
            <a:r>
              <a:rPr lang="en-US" b="0" dirty="0"/>
              <a:t> </a:t>
            </a:r>
            <a:r>
              <a:rPr lang="en-US" b="0" dirty="0" err="1"/>
              <a:t>dạng</a:t>
            </a:r>
            <a:r>
              <a:rPr lang="en-US" b="0" dirty="0"/>
              <a:t> </a:t>
            </a:r>
            <a:r>
              <a:rPr lang="en-US" b="0" dirty="0" err="1"/>
              <a:t>người</a:t>
            </a:r>
            <a:r>
              <a:rPr lang="en-US" b="0" dirty="0"/>
              <a:t> </a:t>
            </a:r>
            <a:r>
              <a:rPr lang="en-US" b="0" dirty="0" err="1"/>
              <a:t>Việt</a:t>
            </a:r>
            <a:r>
              <a:rPr lang="en-US" b="0" dirty="0"/>
              <a:t> Nam</a:t>
            </a:r>
          </a:p>
          <a:p>
            <a:r>
              <a:rPr lang="en-US" b="0" dirty="0" err="1"/>
              <a:t>Tác</a:t>
            </a:r>
            <a:r>
              <a:rPr lang="en-US" b="0" dirty="0"/>
              <a:t> </a:t>
            </a:r>
            <a:r>
              <a:rPr lang="en-US" b="0" dirty="0" err="1"/>
              <a:t>giả</a:t>
            </a:r>
            <a:r>
              <a:rPr lang="en-US" b="0" dirty="0"/>
              <a:t> </a:t>
            </a:r>
            <a:r>
              <a:rPr lang="en-US" b="0" dirty="0" err="1"/>
              <a:t>luận</a:t>
            </a:r>
            <a:r>
              <a:rPr lang="en-US" b="0" dirty="0"/>
              <a:t> </a:t>
            </a:r>
            <a:r>
              <a:rPr lang="en-US" b="0" dirty="0" err="1"/>
              <a:t>văn</a:t>
            </a:r>
            <a:r>
              <a:rPr lang="en-US" b="0" dirty="0"/>
              <a:t> </a:t>
            </a:r>
            <a:r>
              <a:rPr lang="en-US" b="0" dirty="0" err="1"/>
              <a:t>sử</a:t>
            </a:r>
            <a:r>
              <a:rPr lang="en-US" b="0" dirty="0"/>
              <a:t> dung 3 </a:t>
            </a:r>
            <a:r>
              <a:rPr lang="en-US" b="0" dirty="0" err="1"/>
              <a:t>ảnh</a:t>
            </a:r>
            <a:r>
              <a:rPr lang="en-US" b="0" dirty="0"/>
              <a:t> </a:t>
            </a:r>
            <a:r>
              <a:rPr lang="en-US" b="0" dirty="0" err="1"/>
              <a:t>có</a:t>
            </a:r>
            <a:r>
              <a:rPr lang="en-US" b="0" dirty="0"/>
              <a:t> </a:t>
            </a:r>
            <a:r>
              <a:rPr lang="en-US" b="0" dirty="0" err="1"/>
              <a:t>độ</a:t>
            </a:r>
            <a:r>
              <a:rPr lang="en-US" b="0" dirty="0"/>
              <a:t> </a:t>
            </a:r>
            <a:r>
              <a:rPr lang="en-US" b="0" dirty="0" err="1"/>
              <a:t>phân</a:t>
            </a:r>
            <a:r>
              <a:rPr lang="en-US" b="0" dirty="0"/>
              <a:t> </a:t>
            </a:r>
            <a:r>
              <a:rPr lang="en-US" b="0" dirty="0" err="1"/>
              <a:t>giải</a:t>
            </a:r>
            <a:r>
              <a:rPr lang="en-US" b="0" dirty="0"/>
              <a:t> </a:t>
            </a:r>
            <a:r>
              <a:rPr lang="en-US" b="0" dirty="0" err="1"/>
              <a:t>tốt</a:t>
            </a:r>
            <a:r>
              <a:rPr lang="en-US" b="0" dirty="0"/>
              <a:t> </a:t>
            </a:r>
            <a:r>
              <a:rPr lang="en-US" b="0" dirty="0" err="1"/>
              <a:t>nhất</a:t>
            </a:r>
            <a:r>
              <a:rPr lang="en-US" b="0" dirty="0"/>
              <a:t> </a:t>
            </a:r>
            <a:r>
              <a:rPr lang="en-US" b="0" dirty="0" err="1"/>
              <a:t>của</a:t>
            </a:r>
            <a:r>
              <a:rPr lang="en-US" b="0" dirty="0"/>
              <a:t> 1000 </a:t>
            </a:r>
            <a:r>
              <a:rPr lang="en-US" b="0" dirty="0" err="1"/>
              <a:t>người</a:t>
            </a:r>
            <a:r>
              <a:rPr lang="en-US" b="0" dirty="0"/>
              <a:t> </a:t>
            </a:r>
            <a:r>
              <a:rPr lang="en-US" b="0" dirty="0" err="1"/>
              <a:t>để</a:t>
            </a:r>
            <a:r>
              <a:rPr lang="en-US" b="0" dirty="0"/>
              <a:t> </a:t>
            </a:r>
            <a:r>
              <a:rPr lang="en-US" b="0" dirty="0" err="1"/>
              <a:t>phục</a:t>
            </a:r>
            <a:r>
              <a:rPr lang="en-US" b="0" dirty="0"/>
              <a:t> </a:t>
            </a:r>
            <a:r>
              <a:rPr lang="en-US" b="0" dirty="0" err="1"/>
              <a:t>vụ</a:t>
            </a:r>
            <a:r>
              <a:rPr lang="en-US" b="0" dirty="0"/>
              <a:t> </a:t>
            </a:r>
            <a:r>
              <a:rPr lang="en-US" b="0" dirty="0" err="1"/>
              <a:t>quá</a:t>
            </a:r>
            <a:r>
              <a:rPr lang="en-US" b="0" dirty="0"/>
              <a:t> </a:t>
            </a:r>
            <a:r>
              <a:rPr lang="en-US" b="0" dirty="0" err="1"/>
              <a:t>trình</a:t>
            </a:r>
            <a:r>
              <a:rPr lang="en-US" b="0" dirty="0"/>
              <a:t> </a:t>
            </a:r>
            <a:r>
              <a:rPr lang="en-US" b="0" dirty="0" err="1"/>
              <a:t>huấn</a:t>
            </a:r>
            <a:r>
              <a:rPr lang="en-US" b="0" dirty="0"/>
              <a:t> </a:t>
            </a:r>
            <a:r>
              <a:rPr lang="en-US" b="0" dirty="0" err="1"/>
              <a:t>luyện</a:t>
            </a:r>
            <a:r>
              <a:rPr lang="en-US" b="0" dirty="0"/>
              <a:t> </a:t>
            </a:r>
            <a:r>
              <a:rPr lang="en-US" b="0" dirty="0" err="1"/>
              <a:t>và</a:t>
            </a:r>
            <a:r>
              <a:rPr lang="en-US" b="0" dirty="0"/>
              <a:t> </a:t>
            </a:r>
            <a:r>
              <a:rPr lang="en-US" b="0" dirty="0" err="1"/>
              <a:t>kiểm</a:t>
            </a:r>
            <a:r>
              <a:rPr lang="en-US" b="0" dirty="0"/>
              <a:t> </a:t>
            </a:r>
            <a:r>
              <a:rPr lang="en-US" b="0" dirty="0" err="1"/>
              <a:t>tra</a:t>
            </a:r>
            <a:r>
              <a:rPr lang="en-US" b="0" dirty="0"/>
              <a:t> </a:t>
            </a:r>
          </a:p>
          <a:p>
            <a:endParaRPr lang="en-US" b="0" dirty="0"/>
          </a:p>
          <a:p>
            <a:r>
              <a:rPr lang="en-US" b="1" dirty="0" err="1"/>
              <a:t>Quá</a:t>
            </a:r>
            <a:r>
              <a:rPr lang="en-US" b="1" baseline="0" dirty="0"/>
              <a:t> </a:t>
            </a:r>
            <a:r>
              <a:rPr lang="en-US" b="1" baseline="0" dirty="0" err="1"/>
              <a:t>trình</a:t>
            </a:r>
            <a:r>
              <a:rPr lang="en-US" b="1" baseline="0" dirty="0"/>
              <a:t> training: </a:t>
            </a:r>
            <a:r>
              <a:rPr lang="en-US" b="0" baseline="0" dirty="0"/>
              <a:t> </a:t>
            </a:r>
            <a:r>
              <a:rPr lang="en-US" b="0" baseline="0" dirty="0" err="1"/>
              <a:t>ảnh</a:t>
            </a:r>
            <a:r>
              <a:rPr lang="en-US" b="0" baseline="0" dirty="0"/>
              <a:t> </a:t>
            </a:r>
            <a:r>
              <a:rPr lang="en-US" b="0" baseline="0" dirty="0" err="1"/>
              <a:t>đầu</a:t>
            </a:r>
            <a:r>
              <a:rPr lang="en-US" b="0" baseline="0" dirty="0"/>
              <a:t> </a:t>
            </a:r>
            <a:r>
              <a:rPr lang="en-US" b="0" baseline="0" dirty="0" err="1"/>
              <a:t>vào</a:t>
            </a:r>
            <a:r>
              <a:rPr lang="en-US" b="0" baseline="0" dirty="0"/>
              <a:t> </a:t>
            </a:r>
            <a:r>
              <a:rPr lang="en-US" b="0" baseline="0" dirty="0" err="1"/>
              <a:t>sẽ</a:t>
            </a:r>
            <a:r>
              <a:rPr lang="en-US" b="0" baseline="0" dirty="0"/>
              <a:t> </a:t>
            </a:r>
            <a:r>
              <a:rPr lang="en-US" b="0" baseline="0" dirty="0" err="1"/>
              <a:t>được</a:t>
            </a:r>
            <a:r>
              <a:rPr lang="en-US" b="0" baseline="0" dirty="0"/>
              <a:t> </a:t>
            </a:r>
            <a:r>
              <a:rPr lang="en-US" b="0" baseline="0" dirty="0" err="1"/>
              <a:t>làm</a:t>
            </a:r>
            <a:r>
              <a:rPr lang="en-US" b="0" baseline="0" dirty="0"/>
              <a:t> down-sampling </a:t>
            </a:r>
            <a:r>
              <a:rPr lang="en-US" b="0" baseline="0" dirty="0" err="1"/>
              <a:t>đi</a:t>
            </a:r>
            <a:r>
              <a:rPr lang="en-US" b="0" baseline="0" dirty="0"/>
              <a:t> </a:t>
            </a:r>
            <a:r>
              <a:rPr lang="en-US" b="0" baseline="0" dirty="0" err="1"/>
              <a:t>để</a:t>
            </a:r>
            <a:r>
              <a:rPr lang="en-US" b="0" baseline="0" dirty="0"/>
              <a:t> </a:t>
            </a:r>
            <a:r>
              <a:rPr lang="en-US" b="0" baseline="0" dirty="0" err="1"/>
              <a:t>lấy</a:t>
            </a:r>
            <a:r>
              <a:rPr lang="en-US" b="0" baseline="0" dirty="0"/>
              <a:t> </a:t>
            </a:r>
            <a:r>
              <a:rPr lang="en-US" b="0" baseline="0" dirty="0" err="1"/>
              <a:t>ảnh</a:t>
            </a:r>
            <a:r>
              <a:rPr lang="en-US" b="0" baseline="0" dirty="0"/>
              <a:t> LR </a:t>
            </a:r>
            <a:r>
              <a:rPr lang="en-US" b="0" baseline="0" dirty="0" err="1"/>
              <a:t>kích</a:t>
            </a:r>
            <a:r>
              <a:rPr lang="en-US" b="0" baseline="0" dirty="0"/>
              <a:t> </a:t>
            </a:r>
            <a:r>
              <a:rPr lang="en-US" b="0" baseline="0" dirty="0" err="1"/>
              <a:t>thước</a:t>
            </a:r>
            <a:r>
              <a:rPr lang="en-US" b="0" baseline="0" dirty="0"/>
              <a:t> 50x50 pixel, </a:t>
            </a:r>
            <a:r>
              <a:rPr lang="en-US" b="0" baseline="0" dirty="0" err="1"/>
              <a:t>sau</a:t>
            </a:r>
            <a:r>
              <a:rPr lang="en-US" b="0" baseline="0" dirty="0"/>
              <a:t> </a:t>
            </a:r>
            <a:r>
              <a:rPr lang="en-US" b="0" baseline="0" dirty="0" err="1"/>
              <a:t>đó</a:t>
            </a:r>
            <a:r>
              <a:rPr lang="en-US" b="0" baseline="0" dirty="0"/>
              <a:t> </a:t>
            </a:r>
            <a:r>
              <a:rPr lang="en-US" b="0" baseline="0" dirty="0" err="1"/>
              <a:t>ảnh</a:t>
            </a:r>
            <a:r>
              <a:rPr lang="en-US" b="0" baseline="0" dirty="0"/>
              <a:t> SR </a:t>
            </a:r>
            <a:r>
              <a:rPr lang="en-US" b="0" baseline="0" dirty="0" err="1"/>
              <a:t>được</a:t>
            </a:r>
            <a:r>
              <a:rPr lang="en-US" b="0" baseline="0" dirty="0"/>
              <a:t> </a:t>
            </a:r>
            <a:r>
              <a:rPr lang="en-US" b="0" baseline="0" dirty="0" err="1"/>
              <a:t>upsampling</a:t>
            </a:r>
            <a:r>
              <a:rPr lang="en-US" b="0" baseline="0" dirty="0"/>
              <a:t> </a:t>
            </a:r>
            <a:r>
              <a:rPr lang="en-US" b="0" baseline="0" dirty="0" err="1"/>
              <a:t>lên</a:t>
            </a:r>
            <a:r>
              <a:rPr lang="en-US" b="0" baseline="0" dirty="0"/>
              <a:t> 200x200 </a:t>
            </a:r>
            <a:r>
              <a:rPr lang="en-US" b="0" baseline="0" dirty="0" err="1"/>
              <a:t>để</a:t>
            </a:r>
            <a:r>
              <a:rPr lang="en-US" b="0" baseline="0" dirty="0"/>
              <a:t> so </a:t>
            </a:r>
            <a:r>
              <a:rPr lang="en-US" b="0" baseline="0" dirty="0" err="1"/>
              <a:t>sánh</a:t>
            </a:r>
            <a:r>
              <a:rPr lang="en-US" b="0" baseline="0" dirty="0"/>
              <a:t> </a:t>
            </a:r>
          </a:p>
          <a:p>
            <a:r>
              <a:rPr lang="en-US" b="0" baseline="0" dirty="0" err="1"/>
              <a:t>với</a:t>
            </a:r>
            <a:r>
              <a:rPr lang="en-US" b="0" baseline="0" dirty="0"/>
              <a:t> </a:t>
            </a:r>
            <a:r>
              <a:rPr lang="en-US" b="0" baseline="0" dirty="0" err="1"/>
              <a:t>ảnh</a:t>
            </a:r>
            <a:r>
              <a:rPr lang="en-US" b="0" baseline="0" dirty="0"/>
              <a:t> </a:t>
            </a:r>
            <a:r>
              <a:rPr lang="en-US" b="0" baseline="0" dirty="0" err="1"/>
              <a:t>gốc</a:t>
            </a:r>
            <a:r>
              <a:rPr lang="en-US" b="0" baseline="0" dirty="0"/>
              <a:t> original</a:t>
            </a:r>
            <a:endParaRPr lang="en-US" b="1" dirty="0"/>
          </a:p>
        </p:txBody>
      </p:sp>
      <p:sp>
        <p:nvSpPr>
          <p:cNvPr id="4" name="Slide Number Placeholder 3"/>
          <p:cNvSpPr>
            <a:spLocks noGrp="1"/>
          </p:cNvSpPr>
          <p:nvPr>
            <p:ph type="sldNum" sz="quarter" idx="5"/>
          </p:nvPr>
        </p:nvSpPr>
        <p:spPr/>
        <p:txBody>
          <a:bodyPr/>
          <a:lstStyle/>
          <a:p>
            <a:pPr>
              <a:defRPr/>
            </a:pPr>
            <a:fld id="{FC65170B-CA6E-4BD2-B10A-5B29D4042321}" type="slidenum">
              <a:rPr lang="ko-KR" altLang="en-US" smtClean="0"/>
              <a:pPr>
                <a:defRPr/>
              </a:pPr>
              <a:t>15</a:t>
            </a:fld>
            <a:endParaRPr lang="en-US" altLang="ko-KR"/>
          </a:p>
        </p:txBody>
      </p:sp>
    </p:spTree>
    <p:extLst>
      <p:ext uri="{BB962C8B-B14F-4D97-AF65-F5344CB8AC3E}">
        <p14:creationId xmlns:p14="http://schemas.microsoft.com/office/powerpoint/2010/main" val="2941558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err="1"/>
              <a:t>Kịch</a:t>
            </a:r>
            <a:r>
              <a:rPr lang="en-US" b="1" dirty="0"/>
              <a:t> </a:t>
            </a:r>
            <a:r>
              <a:rPr lang="en-US" b="1" dirty="0" err="1"/>
              <a:t>bàn</a:t>
            </a:r>
            <a:r>
              <a:rPr lang="en-US" b="1" dirty="0"/>
              <a:t> 1:</a:t>
            </a:r>
            <a:r>
              <a:rPr lang="en-US" b="0" dirty="0"/>
              <a:t> </a:t>
            </a:r>
            <a:r>
              <a:rPr lang="en-US" b="0" dirty="0" err="1"/>
              <a:t>Lấy</a:t>
            </a:r>
            <a:r>
              <a:rPr lang="en-US" b="0" dirty="0"/>
              <a:t> </a:t>
            </a:r>
            <a:r>
              <a:rPr lang="en-US" b="0" dirty="0" err="1"/>
              <a:t>ngẫu</a:t>
            </a:r>
            <a:r>
              <a:rPr lang="en-US" b="0" dirty="0"/>
              <a:t> </a:t>
            </a:r>
            <a:r>
              <a:rPr lang="en-US" b="0" dirty="0" err="1"/>
              <a:t>nhiên</a:t>
            </a:r>
            <a:r>
              <a:rPr lang="en-US" b="0" dirty="0"/>
              <a:t> 12 ảnh trong tập huấn luyện và tiến hành ước lượng thì cho ra kết quả như sau:</a:t>
            </a:r>
          </a:p>
          <a:p>
            <a:r>
              <a:rPr lang="en-US" b="0" dirty="0"/>
              <a:t>Nhận xét: Về mặt định lượng chỉ số tương đồng cấu trúc và chỉ số tín hiệu trên mẫu của SRGANs có tốt hơn khá rõ so với NN, Bilinear nhưng lại thấp hơn Bicubic </a:t>
            </a:r>
          </a:p>
          <a:p>
            <a:r>
              <a:rPr lang="en-US" b="0" dirty="0"/>
              <a:t>Tuy nhiên về mặt định tính thì ta có thể nhìn thấy rằng ảnh được sinh ra từ mạng tạo sinh cho ra kết quả sắc nét hơn, chi tiêt được hiển thị tốt hơn Bicubic </a:t>
            </a:r>
          </a:p>
          <a:p>
            <a:r>
              <a:rPr lang="en-US" b="0" dirty="0"/>
              <a:t> </a:t>
            </a:r>
          </a:p>
          <a:p>
            <a:r>
              <a:rPr lang="en-US" b="0" dirty="0"/>
              <a:t>Về mặt chỉ số có thể giải thích được như sau: PSRN chỉ dựa vào sự khác biệt mức xám giữa các pixel và SSIM dựa vào độ đo tương tự giữa 2 ảnh, điều này không phù hợp với ảnh phân giải cao nhiều chi tiết. </a:t>
            </a:r>
          </a:p>
          <a:p>
            <a:endParaRPr lang="en-US" b="0" dirty="0"/>
          </a:p>
          <a:p>
            <a:r>
              <a:rPr lang="en-US" b="0" dirty="0"/>
              <a:t>Thay vào đó SRGANs sử dung hàm mất mát cảm quan dựa trên mạng tiền huấn luyện VGG-19 làm cho ảnh tự nhiên hơn và chi tiết hơn </a:t>
            </a:r>
          </a:p>
        </p:txBody>
      </p:sp>
      <p:sp>
        <p:nvSpPr>
          <p:cNvPr id="4" name="Slide Number Placeholder 3"/>
          <p:cNvSpPr>
            <a:spLocks noGrp="1"/>
          </p:cNvSpPr>
          <p:nvPr>
            <p:ph type="sldNum" sz="quarter" idx="5"/>
          </p:nvPr>
        </p:nvSpPr>
        <p:spPr/>
        <p:txBody>
          <a:bodyPr/>
          <a:lstStyle/>
          <a:p>
            <a:pPr>
              <a:defRPr/>
            </a:pPr>
            <a:fld id="{FC65170B-CA6E-4BD2-B10A-5B29D4042321}" type="slidenum">
              <a:rPr lang="ko-KR" altLang="en-US" smtClean="0"/>
              <a:pPr>
                <a:defRPr/>
              </a:pPr>
              <a:t>16</a:t>
            </a:fld>
            <a:endParaRPr lang="en-US" altLang="ko-KR"/>
          </a:p>
        </p:txBody>
      </p:sp>
    </p:spTree>
    <p:extLst>
      <p:ext uri="{BB962C8B-B14F-4D97-AF65-F5344CB8AC3E}">
        <p14:creationId xmlns:p14="http://schemas.microsoft.com/office/powerpoint/2010/main" val="7421932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err="1"/>
              <a:t>Kịch</a:t>
            </a:r>
            <a:r>
              <a:rPr lang="en-US" b="0" dirty="0"/>
              <a:t> </a:t>
            </a:r>
            <a:r>
              <a:rPr lang="en-US" b="0" dirty="0" err="1"/>
              <a:t>bàn</a:t>
            </a:r>
            <a:r>
              <a:rPr lang="en-US" b="0" dirty="0"/>
              <a:t> 1: </a:t>
            </a:r>
            <a:r>
              <a:rPr lang="en-US" b="0" dirty="0" err="1"/>
              <a:t>Lấy</a:t>
            </a:r>
            <a:r>
              <a:rPr lang="en-US" b="0" dirty="0"/>
              <a:t> </a:t>
            </a:r>
            <a:r>
              <a:rPr lang="en-US" b="0" dirty="0" err="1"/>
              <a:t>ngẫu</a:t>
            </a:r>
            <a:r>
              <a:rPr lang="en-US" b="0" dirty="0"/>
              <a:t> </a:t>
            </a:r>
            <a:r>
              <a:rPr lang="en-US" b="0" dirty="0" err="1"/>
              <a:t>nhiên</a:t>
            </a:r>
            <a:r>
              <a:rPr lang="en-US" b="0" dirty="0"/>
              <a:t> </a:t>
            </a:r>
            <a:r>
              <a:rPr lang="en-US" b="0" dirty="0" err="1"/>
              <a:t>một</a:t>
            </a:r>
            <a:r>
              <a:rPr lang="en-US" b="0" dirty="0"/>
              <a:t> </a:t>
            </a:r>
            <a:r>
              <a:rPr lang="en-US" b="0" dirty="0" err="1"/>
              <a:t>số</a:t>
            </a:r>
            <a:r>
              <a:rPr lang="en-US" b="0" dirty="0"/>
              <a:t> </a:t>
            </a:r>
            <a:r>
              <a:rPr lang="en-US" b="0" dirty="0" err="1"/>
              <a:t>ảnh</a:t>
            </a:r>
            <a:r>
              <a:rPr lang="en-US" b="0" dirty="0"/>
              <a:t> </a:t>
            </a:r>
            <a:r>
              <a:rPr lang="en-US" b="0" dirty="0" err="1"/>
              <a:t>trong</a:t>
            </a:r>
            <a:r>
              <a:rPr lang="en-US" b="0" dirty="0"/>
              <a:t> </a:t>
            </a:r>
            <a:r>
              <a:rPr lang="en-US" b="0" dirty="0" err="1"/>
              <a:t>tập</a:t>
            </a:r>
            <a:r>
              <a:rPr lang="en-US" b="0" dirty="0"/>
              <a:t> </a:t>
            </a:r>
            <a:r>
              <a:rPr lang="en-US" b="0" dirty="0" err="1"/>
              <a:t>kiểm</a:t>
            </a:r>
            <a:r>
              <a:rPr lang="en-US" b="0" dirty="0"/>
              <a:t> </a:t>
            </a:r>
            <a:r>
              <a:rPr lang="en-US" b="0" dirty="0" err="1"/>
              <a:t>tra</a:t>
            </a:r>
            <a:endParaRPr lang="en-US" b="0" dirty="0"/>
          </a:p>
        </p:txBody>
      </p:sp>
      <p:sp>
        <p:nvSpPr>
          <p:cNvPr id="4" name="Slide Number Placeholder 3"/>
          <p:cNvSpPr>
            <a:spLocks noGrp="1"/>
          </p:cNvSpPr>
          <p:nvPr>
            <p:ph type="sldNum" sz="quarter" idx="5"/>
          </p:nvPr>
        </p:nvSpPr>
        <p:spPr/>
        <p:txBody>
          <a:bodyPr/>
          <a:lstStyle/>
          <a:p>
            <a:pPr>
              <a:defRPr/>
            </a:pPr>
            <a:fld id="{FC65170B-CA6E-4BD2-B10A-5B29D4042321}" type="slidenum">
              <a:rPr lang="ko-KR" altLang="en-US" smtClean="0"/>
              <a:pPr>
                <a:defRPr/>
              </a:pPr>
              <a:t>17</a:t>
            </a:fld>
            <a:endParaRPr lang="en-US" altLang="ko-KR"/>
          </a:p>
        </p:txBody>
      </p:sp>
    </p:spTree>
    <p:extLst>
      <p:ext uri="{BB962C8B-B14F-4D97-AF65-F5344CB8AC3E}">
        <p14:creationId xmlns:p14="http://schemas.microsoft.com/office/powerpoint/2010/main" val="2979082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err="1"/>
              <a:t>Kịch</a:t>
            </a:r>
            <a:r>
              <a:rPr lang="en-US" b="0" dirty="0"/>
              <a:t> </a:t>
            </a:r>
            <a:r>
              <a:rPr lang="en-US" b="0" dirty="0" err="1"/>
              <a:t>bàn</a:t>
            </a:r>
            <a:r>
              <a:rPr lang="en-US" b="0" dirty="0"/>
              <a:t> 2: </a:t>
            </a:r>
            <a:r>
              <a:rPr lang="en-US" b="0" dirty="0" err="1"/>
              <a:t>Lấy</a:t>
            </a:r>
            <a:r>
              <a:rPr lang="en-US" b="0" dirty="0"/>
              <a:t> </a:t>
            </a:r>
            <a:r>
              <a:rPr lang="en-US" b="0" dirty="0" err="1"/>
              <a:t>ngẫu</a:t>
            </a:r>
            <a:r>
              <a:rPr lang="en-US" b="0" dirty="0"/>
              <a:t> </a:t>
            </a:r>
            <a:r>
              <a:rPr lang="en-US" b="0" dirty="0" err="1"/>
              <a:t>nhiên</a:t>
            </a:r>
            <a:r>
              <a:rPr lang="en-US" b="0" dirty="0"/>
              <a:t> </a:t>
            </a:r>
            <a:r>
              <a:rPr lang="en-US" b="0" dirty="0" err="1"/>
              <a:t>một</a:t>
            </a:r>
            <a:r>
              <a:rPr lang="en-US" b="0" dirty="0"/>
              <a:t> </a:t>
            </a:r>
            <a:r>
              <a:rPr lang="en-US" b="0" dirty="0" err="1"/>
              <a:t>số</a:t>
            </a:r>
            <a:r>
              <a:rPr lang="en-US" b="0" dirty="0"/>
              <a:t> </a:t>
            </a:r>
            <a:r>
              <a:rPr lang="en-US" b="0" dirty="0" err="1"/>
              <a:t>ảnh</a:t>
            </a:r>
            <a:r>
              <a:rPr lang="en-US" b="0" dirty="0"/>
              <a:t> </a:t>
            </a:r>
            <a:r>
              <a:rPr lang="en-US" b="0" dirty="0" err="1"/>
              <a:t>thực</a:t>
            </a:r>
            <a:r>
              <a:rPr lang="en-US" b="0" dirty="0"/>
              <a:t> </a:t>
            </a:r>
            <a:r>
              <a:rPr lang="en-US" b="0" dirty="0" err="1"/>
              <a:t>tế</a:t>
            </a:r>
            <a:r>
              <a:rPr lang="en-US" b="0" dirty="0"/>
              <a:t> </a:t>
            </a:r>
            <a:r>
              <a:rPr lang="en-US" b="0" dirty="0" err="1"/>
              <a:t>trên</a:t>
            </a:r>
            <a:r>
              <a:rPr lang="en-US" b="0" dirty="0"/>
              <a:t> internet </a:t>
            </a:r>
            <a:r>
              <a:rPr lang="en-US" b="0" dirty="0" err="1"/>
              <a:t>cắt</a:t>
            </a:r>
            <a:r>
              <a:rPr lang="en-US" b="0" dirty="0"/>
              <a:t> </a:t>
            </a:r>
            <a:r>
              <a:rPr lang="en-US" b="0" dirty="0" err="1"/>
              <a:t>ảnh</a:t>
            </a:r>
            <a:r>
              <a:rPr lang="en-US" b="0" dirty="0"/>
              <a:t> </a:t>
            </a:r>
            <a:r>
              <a:rPr lang="en-US" b="0" dirty="0" err="1"/>
              <a:t>mặt</a:t>
            </a:r>
            <a:r>
              <a:rPr lang="en-US" b="0" dirty="0"/>
              <a:t> </a:t>
            </a:r>
            <a:r>
              <a:rPr lang="en-US" b="0" dirty="0" err="1"/>
              <a:t>của</a:t>
            </a:r>
            <a:r>
              <a:rPr lang="en-US" b="0" dirty="0"/>
              <a:t> </a:t>
            </a:r>
            <a:r>
              <a:rPr lang="en-US" b="0" dirty="0" err="1"/>
              <a:t>một</a:t>
            </a:r>
            <a:r>
              <a:rPr lang="en-US" b="0" dirty="0"/>
              <a:t> </a:t>
            </a:r>
            <a:r>
              <a:rPr lang="en-US" b="0" dirty="0" err="1"/>
              <a:t>số</a:t>
            </a:r>
            <a:r>
              <a:rPr lang="en-US" b="0" dirty="0"/>
              <a:t> </a:t>
            </a:r>
            <a:r>
              <a:rPr lang="en-US" b="0" dirty="0" err="1"/>
              <a:t>người</a:t>
            </a:r>
            <a:r>
              <a:rPr lang="en-US" b="0" dirty="0"/>
              <a:t> </a:t>
            </a:r>
            <a:r>
              <a:rPr lang="en-US" b="0" dirty="0" err="1"/>
              <a:t>trong</a:t>
            </a:r>
            <a:r>
              <a:rPr lang="en-US" b="0" dirty="0"/>
              <a:t> </a:t>
            </a:r>
            <a:r>
              <a:rPr lang="en-US" b="0" dirty="0" err="1"/>
              <a:t>ảnh</a:t>
            </a:r>
            <a:r>
              <a:rPr lang="en-US" b="0" dirty="0"/>
              <a:t> </a:t>
            </a:r>
            <a:r>
              <a:rPr lang="en-US" b="0" dirty="0" err="1"/>
              <a:t>và</a:t>
            </a:r>
            <a:r>
              <a:rPr lang="en-US" b="0" dirty="0"/>
              <a:t> </a:t>
            </a:r>
            <a:r>
              <a:rPr lang="en-US" b="0" dirty="0" err="1"/>
              <a:t>tiến</a:t>
            </a:r>
            <a:r>
              <a:rPr lang="en-US" b="0" dirty="0"/>
              <a:t> </a:t>
            </a:r>
            <a:r>
              <a:rPr lang="en-US" b="0" dirty="0" err="1"/>
              <a:t>hành</a:t>
            </a:r>
            <a:r>
              <a:rPr lang="en-US" b="0" dirty="0"/>
              <a:t> </a:t>
            </a:r>
            <a:r>
              <a:rPr lang="en-US" b="0" dirty="0" err="1"/>
              <a:t>khôi</a:t>
            </a:r>
            <a:r>
              <a:rPr lang="en-US" b="0" dirty="0"/>
              <a:t> </a:t>
            </a:r>
            <a:r>
              <a:rPr lang="en-US" b="0" dirty="0" err="1"/>
              <a:t>phục</a:t>
            </a:r>
            <a:endParaRPr lang="en-US" b="0" dirty="0"/>
          </a:p>
        </p:txBody>
      </p:sp>
      <p:sp>
        <p:nvSpPr>
          <p:cNvPr id="4" name="Slide Number Placeholder 3"/>
          <p:cNvSpPr>
            <a:spLocks noGrp="1"/>
          </p:cNvSpPr>
          <p:nvPr>
            <p:ph type="sldNum" sz="quarter" idx="5"/>
          </p:nvPr>
        </p:nvSpPr>
        <p:spPr/>
        <p:txBody>
          <a:bodyPr/>
          <a:lstStyle/>
          <a:p>
            <a:pPr>
              <a:defRPr/>
            </a:pPr>
            <a:fld id="{FC65170B-CA6E-4BD2-B10A-5B29D4042321}" type="slidenum">
              <a:rPr lang="ko-KR" altLang="en-US" smtClean="0"/>
              <a:pPr>
                <a:defRPr/>
              </a:pPr>
              <a:t>18</a:t>
            </a:fld>
            <a:endParaRPr lang="en-US" altLang="ko-KR"/>
          </a:p>
        </p:txBody>
      </p:sp>
    </p:spTree>
    <p:extLst>
      <p:ext uri="{BB962C8B-B14F-4D97-AF65-F5344CB8AC3E}">
        <p14:creationId xmlns:p14="http://schemas.microsoft.com/office/powerpoint/2010/main" val="30027636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err="1"/>
              <a:t>Kết</a:t>
            </a:r>
            <a:r>
              <a:rPr lang="en-US" b="0" dirty="0"/>
              <a:t> </a:t>
            </a:r>
            <a:r>
              <a:rPr lang="en-US" b="0" dirty="0" err="1"/>
              <a:t>quả</a:t>
            </a:r>
            <a:r>
              <a:rPr lang="en-US" b="0" dirty="0"/>
              <a:t> </a:t>
            </a:r>
            <a:r>
              <a:rPr lang="en-US" b="0" dirty="0" err="1"/>
              <a:t>kịch</a:t>
            </a:r>
            <a:r>
              <a:rPr lang="en-US" b="0" dirty="0"/>
              <a:t> </a:t>
            </a:r>
            <a:r>
              <a:rPr lang="en-US" b="0" dirty="0" err="1"/>
              <a:t>bản</a:t>
            </a:r>
            <a:r>
              <a:rPr lang="en-US" b="0" dirty="0"/>
              <a:t> 2: </a:t>
            </a:r>
            <a:r>
              <a:rPr lang="en-US" b="0" dirty="0" err="1"/>
              <a:t>Có</a:t>
            </a:r>
            <a:r>
              <a:rPr lang="en-US" b="0" dirty="0"/>
              <a:t> </a:t>
            </a:r>
            <a:r>
              <a:rPr lang="en-US" b="0" dirty="0" err="1"/>
              <a:t>thể</a:t>
            </a:r>
            <a:r>
              <a:rPr lang="en-US" b="0" dirty="0"/>
              <a:t> </a:t>
            </a:r>
            <a:r>
              <a:rPr lang="en-US" b="0" dirty="0" err="1"/>
              <a:t>quan</a:t>
            </a:r>
            <a:r>
              <a:rPr lang="en-US" b="0" dirty="0"/>
              <a:t> </a:t>
            </a:r>
            <a:r>
              <a:rPr lang="en-US" b="0" dirty="0" err="1"/>
              <a:t>sát</a:t>
            </a:r>
            <a:r>
              <a:rPr lang="en-US" b="0" dirty="0"/>
              <a:t> </a:t>
            </a:r>
            <a:r>
              <a:rPr lang="en-US" b="0" dirty="0" err="1"/>
              <a:t>định</a:t>
            </a:r>
            <a:r>
              <a:rPr lang="en-US" b="0" dirty="0"/>
              <a:t> </a:t>
            </a:r>
            <a:r>
              <a:rPr lang="en-US" b="0" dirty="0" err="1"/>
              <a:t>tính</a:t>
            </a:r>
            <a:r>
              <a:rPr lang="en-US" b="0" dirty="0"/>
              <a:t> </a:t>
            </a:r>
            <a:r>
              <a:rPr lang="en-US" b="0" dirty="0" err="1"/>
              <a:t>ảnh</a:t>
            </a:r>
            <a:r>
              <a:rPr lang="en-US" b="0" dirty="0"/>
              <a:t> </a:t>
            </a:r>
            <a:r>
              <a:rPr lang="en-US" b="0" dirty="0" err="1"/>
              <a:t>được</a:t>
            </a:r>
            <a:r>
              <a:rPr lang="en-US" b="0" dirty="0"/>
              <a:t> </a:t>
            </a:r>
            <a:r>
              <a:rPr lang="en-US" b="0" dirty="0" err="1"/>
              <a:t>khôi</a:t>
            </a:r>
            <a:r>
              <a:rPr lang="en-US" b="0" dirty="0"/>
              <a:t> </a:t>
            </a:r>
            <a:r>
              <a:rPr lang="en-US" b="0" dirty="0" err="1"/>
              <a:t>phục</a:t>
            </a:r>
            <a:r>
              <a:rPr lang="en-US" b="0" dirty="0"/>
              <a:t> bang SRGANs </a:t>
            </a:r>
            <a:r>
              <a:rPr lang="en-US" b="0" dirty="0" err="1"/>
              <a:t>cho</a:t>
            </a:r>
            <a:r>
              <a:rPr lang="en-US" b="0" dirty="0"/>
              <a:t> </a:t>
            </a:r>
            <a:r>
              <a:rPr lang="en-US" b="0" dirty="0" err="1"/>
              <a:t>kết</a:t>
            </a:r>
            <a:r>
              <a:rPr lang="en-US" b="0" dirty="0"/>
              <a:t> </a:t>
            </a:r>
            <a:r>
              <a:rPr lang="en-US" b="0" dirty="0" err="1"/>
              <a:t>quả</a:t>
            </a:r>
            <a:r>
              <a:rPr lang="en-US" b="0" dirty="0"/>
              <a:t> </a:t>
            </a:r>
            <a:r>
              <a:rPr lang="en-US" b="0" dirty="0" err="1"/>
              <a:t>tốt</a:t>
            </a:r>
            <a:r>
              <a:rPr lang="en-US" b="0" dirty="0"/>
              <a:t> </a:t>
            </a:r>
            <a:r>
              <a:rPr lang="en-US" b="0" dirty="0" err="1"/>
              <a:t>hơn</a:t>
            </a:r>
            <a:r>
              <a:rPr lang="en-US" b="0" dirty="0"/>
              <a:t> </a:t>
            </a:r>
            <a:r>
              <a:rPr lang="en-US" b="0" dirty="0" err="1"/>
              <a:t>rất</a:t>
            </a:r>
            <a:r>
              <a:rPr lang="en-US" b="0" dirty="0"/>
              <a:t> </a:t>
            </a:r>
            <a:r>
              <a:rPr lang="en-US" b="0" dirty="0" err="1"/>
              <a:t>nhiều</a:t>
            </a:r>
            <a:r>
              <a:rPr lang="en-US" b="0" dirty="0"/>
              <a:t>, </a:t>
            </a:r>
            <a:r>
              <a:rPr lang="en-US" b="0" dirty="0" err="1"/>
              <a:t>ảnh</a:t>
            </a:r>
            <a:r>
              <a:rPr lang="en-US" b="0" dirty="0"/>
              <a:t> </a:t>
            </a:r>
            <a:r>
              <a:rPr lang="en-US" b="0" dirty="0" err="1"/>
              <a:t>có</a:t>
            </a:r>
            <a:r>
              <a:rPr lang="en-US" b="0" dirty="0"/>
              <a:t> </a:t>
            </a:r>
            <a:r>
              <a:rPr lang="en-US" b="0" dirty="0" err="1"/>
              <a:t>độ</a:t>
            </a:r>
            <a:r>
              <a:rPr lang="en-US" b="0" dirty="0"/>
              <a:t> chi </a:t>
            </a:r>
            <a:r>
              <a:rPr lang="en-US" b="0" dirty="0" err="1"/>
              <a:t>tiết</a:t>
            </a:r>
            <a:r>
              <a:rPr lang="en-US" b="0" dirty="0"/>
              <a:t> </a:t>
            </a:r>
            <a:r>
              <a:rPr lang="en-US" b="0" dirty="0" err="1"/>
              <a:t>cao</a:t>
            </a:r>
            <a:r>
              <a:rPr lang="en-US" b="0" dirty="0"/>
              <a:t>, </a:t>
            </a:r>
            <a:r>
              <a:rPr lang="en-US" b="0" dirty="0" err="1"/>
              <a:t>không</a:t>
            </a:r>
            <a:r>
              <a:rPr lang="en-US" b="0" dirty="0"/>
              <a:t> </a:t>
            </a:r>
            <a:r>
              <a:rPr lang="en-US" b="0" dirty="0" err="1"/>
              <a:t>bị</a:t>
            </a:r>
            <a:r>
              <a:rPr lang="en-US" b="0" dirty="0"/>
              <a:t> blur hay aliasing, </a:t>
            </a:r>
          </a:p>
        </p:txBody>
      </p:sp>
      <p:sp>
        <p:nvSpPr>
          <p:cNvPr id="4" name="Slide Number Placeholder 3"/>
          <p:cNvSpPr>
            <a:spLocks noGrp="1"/>
          </p:cNvSpPr>
          <p:nvPr>
            <p:ph type="sldNum" sz="quarter" idx="5"/>
          </p:nvPr>
        </p:nvSpPr>
        <p:spPr/>
        <p:txBody>
          <a:bodyPr/>
          <a:lstStyle/>
          <a:p>
            <a:pPr>
              <a:defRPr/>
            </a:pPr>
            <a:fld id="{FC65170B-CA6E-4BD2-B10A-5B29D4042321}" type="slidenum">
              <a:rPr lang="ko-KR" altLang="en-US" smtClean="0"/>
              <a:pPr>
                <a:defRPr/>
              </a:pPr>
              <a:t>19</a:t>
            </a:fld>
            <a:endParaRPr lang="en-US" altLang="ko-KR"/>
          </a:p>
        </p:txBody>
      </p:sp>
    </p:spTree>
    <p:extLst>
      <p:ext uri="{BB962C8B-B14F-4D97-AF65-F5344CB8AC3E}">
        <p14:creationId xmlns:p14="http://schemas.microsoft.com/office/powerpoint/2010/main" val="14279854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Slide sẽ có 4 mục lớn như sau:</a:t>
            </a:r>
          </a:p>
          <a:p>
            <a:pPr marL="228600" indent="-228600">
              <a:buAutoNum type="arabicPeriod"/>
            </a:pPr>
            <a:r>
              <a:rPr lang="en-US" dirty="0"/>
              <a:t>Định nghĩa về độ phân giải ảnh</a:t>
            </a:r>
          </a:p>
          <a:p>
            <a:pPr marL="228600" indent="-228600">
              <a:buAutoNum type="arabicPeriod"/>
            </a:pPr>
            <a:r>
              <a:rPr lang="en-US" dirty="0"/>
              <a:t>Trình bày ý tượng mạng tạo sinh đối nghịch </a:t>
            </a:r>
          </a:p>
          <a:p>
            <a:pPr marL="228600" indent="-228600">
              <a:buAutoNum type="arabicPeriod"/>
            </a:pPr>
            <a:r>
              <a:rPr lang="en-US" dirty="0"/>
              <a:t>Trinh bày mạng siêu phân giải ảnh ứng dung GANs =&gt; SRGANs và ứng dung trong nâng cao độ phân giải ảnh</a:t>
            </a:r>
          </a:p>
          <a:p>
            <a:pPr marL="228600" indent="-228600">
              <a:buAutoNum type="arabicPeriod"/>
            </a:pPr>
            <a:r>
              <a:rPr lang="en-US" dirty="0"/>
              <a:t>Kết quả thực nghiệm</a:t>
            </a:r>
          </a:p>
          <a:p>
            <a:pPr marL="228600" indent="-228600">
              <a:buAutoNum type="arabicPeriod"/>
            </a:pPr>
            <a:endParaRPr lang="en-US" dirty="0"/>
          </a:p>
        </p:txBody>
      </p:sp>
      <p:sp>
        <p:nvSpPr>
          <p:cNvPr id="4" name="Slide Number Placeholder 3"/>
          <p:cNvSpPr>
            <a:spLocks noGrp="1"/>
          </p:cNvSpPr>
          <p:nvPr>
            <p:ph type="sldNum" sz="quarter" idx="10"/>
          </p:nvPr>
        </p:nvSpPr>
        <p:spPr/>
        <p:txBody>
          <a:bodyPr/>
          <a:lstStyle/>
          <a:p>
            <a:pPr>
              <a:defRPr/>
            </a:pPr>
            <a:fld id="{FC65170B-CA6E-4BD2-B10A-5B29D4042321}" type="slidenum">
              <a:rPr lang="ko-KR" altLang="en-US" smtClean="0"/>
              <a:pPr>
                <a:defRPr/>
              </a:pPr>
              <a:t>2</a:t>
            </a:fld>
            <a:endParaRPr lang="en-US" altLang="ko-K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Em xin chân thành cảm ơn các thầy cô trong hội đồng đã dành thời gian lắng nghe bài thuyết trình của em, rất mong nhận được lời góp ý của các thầy cô để hàm thiện luận văn</a:t>
            </a:r>
          </a:p>
        </p:txBody>
      </p:sp>
      <p:sp>
        <p:nvSpPr>
          <p:cNvPr id="4" name="Slide Number Placeholder 3"/>
          <p:cNvSpPr>
            <a:spLocks noGrp="1"/>
          </p:cNvSpPr>
          <p:nvPr>
            <p:ph type="sldNum" sz="quarter" idx="5"/>
          </p:nvPr>
        </p:nvSpPr>
        <p:spPr/>
        <p:txBody>
          <a:bodyPr/>
          <a:lstStyle/>
          <a:p>
            <a:pPr>
              <a:defRPr/>
            </a:pPr>
            <a:fld id="{FC65170B-CA6E-4BD2-B10A-5B29D4042321}" type="slidenum">
              <a:rPr lang="ko-KR" altLang="en-US" smtClean="0"/>
              <a:pPr>
                <a:defRPr/>
              </a:pPr>
              <a:t>20</a:t>
            </a:fld>
            <a:endParaRPr lang="en-US" altLang="ko-KR"/>
          </a:p>
        </p:txBody>
      </p:sp>
    </p:spTree>
    <p:extLst>
      <p:ext uri="{BB962C8B-B14F-4D97-AF65-F5344CB8AC3E}">
        <p14:creationId xmlns:p14="http://schemas.microsoft.com/office/powerpoint/2010/main" val="17432255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000" dirty="0" err="1"/>
              <a:t>Khái</a:t>
            </a:r>
            <a:r>
              <a:rPr lang="en-US" sz="2000" dirty="0"/>
              <a:t> </a:t>
            </a:r>
            <a:r>
              <a:rPr lang="en-US" sz="2000" dirty="0" err="1"/>
              <a:t>niệm</a:t>
            </a:r>
            <a:r>
              <a:rPr lang="en-US" sz="2000" dirty="0"/>
              <a:t> </a:t>
            </a:r>
            <a:r>
              <a:rPr lang="en-US" sz="2000" dirty="0" err="1"/>
              <a:t>độ</a:t>
            </a:r>
            <a:r>
              <a:rPr lang="en-US" sz="2000" dirty="0"/>
              <a:t> </a:t>
            </a:r>
            <a:r>
              <a:rPr lang="en-US" sz="2000" dirty="0" err="1"/>
              <a:t>phân</a:t>
            </a:r>
            <a:r>
              <a:rPr lang="en-US" sz="2000" dirty="0"/>
              <a:t> </a:t>
            </a:r>
            <a:r>
              <a:rPr lang="en-US" sz="2000" dirty="0" err="1"/>
              <a:t>giải</a:t>
            </a:r>
            <a:r>
              <a:rPr lang="en-US" sz="2000" dirty="0"/>
              <a:t> </a:t>
            </a:r>
            <a:r>
              <a:rPr lang="en-US" sz="2000" dirty="0" err="1"/>
              <a:t>rất</a:t>
            </a:r>
            <a:r>
              <a:rPr lang="en-US" sz="2000" dirty="0"/>
              <a:t> </a:t>
            </a:r>
            <a:r>
              <a:rPr lang="en-US" sz="2000" dirty="0" err="1"/>
              <a:t>dễ</a:t>
            </a:r>
            <a:r>
              <a:rPr lang="en-US" sz="2000" dirty="0"/>
              <a:t> </a:t>
            </a:r>
            <a:r>
              <a:rPr lang="en-US" sz="2000" dirty="0" err="1"/>
              <a:t>gây</a:t>
            </a:r>
            <a:r>
              <a:rPr lang="en-US" sz="2000" dirty="0"/>
              <a:t> </a:t>
            </a:r>
            <a:r>
              <a:rPr lang="en-US" sz="2000" dirty="0" err="1"/>
              <a:t>nhầm</a:t>
            </a:r>
            <a:r>
              <a:rPr lang="en-US" sz="2000" dirty="0"/>
              <a:t> </a:t>
            </a:r>
            <a:r>
              <a:rPr lang="en-US" sz="2000" dirty="0" err="1"/>
              <a:t>lẫn</a:t>
            </a:r>
            <a:r>
              <a:rPr lang="en-US" sz="2000" dirty="0"/>
              <a:t> do </a:t>
            </a:r>
            <a:r>
              <a:rPr lang="en-US" sz="2000" dirty="0" err="1"/>
              <a:t>cách</a:t>
            </a:r>
            <a:r>
              <a:rPr lang="en-US" sz="2000" dirty="0"/>
              <a:t> </a:t>
            </a:r>
            <a:r>
              <a:rPr lang="en-US" sz="2000" dirty="0" err="1"/>
              <a:t>gọi</a:t>
            </a:r>
            <a:r>
              <a:rPr lang="en-US" sz="2000" dirty="0"/>
              <a:t> </a:t>
            </a:r>
            <a:r>
              <a:rPr lang="en-US" sz="2000" dirty="0" err="1"/>
              <a:t>của</a:t>
            </a:r>
            <a:r>
              <a:rPr lang="en-US" sz="2000" dirty="0"/>
              <a:t> </a:t>
            </a:r>
            <a:r>
              <a:rPr lang="en-US" sz="2000" dirty="0" err="1"/>
              <a:t>nó</a:t>
            </a:r>
            <a:r>
              <a:rPr lang="en-US" sz="2000" dirty="0"/>
              <a:t> </a:t>
            </a:r>
            <a:r>
              <a:rPr lang="en-US" sz="2000" dirty="0" err="1"/>
              <a:t>trong</a:t>
            </a:r>
            <a:r>
              <a:rPr lang="en-US" sz="2000" dirty="0"/>
              <a:t> </a:t>
            </a:r>
            <a:r>
              <a:rPr lang="en-US" sz="2000" dirty="0" err="1"/>
              <a:t>từng</a:t>
            </a:r>
            <a:r>
              <a:rPr lang="en-US" sz="2000" dirty="0"/>
              <a:t> </a:t>
            </a:r>
            <a:r>
              <a:rPr lang="en-US" sz="2000" dirty="0" err="1"/>
              <a:t>trường</a:t>
            </a:r>
            <a:r>
              <a:rPr lang="en-US" sz="2000" dirty="0"/>
              <a:t> </a:t>
            </a:r>
            <a:r>
              <a:rPr lang="en-US" sz="2000" dirty="0" err="1"/>
              <a:t>hợp</a:t>
            </a:r>
            <a:r>
              <a:rPr lang="en-US" sz="2000" dirty="0"/>
              <a:t>:</a:t>
            </a:r>
          </a:p>
          <a:p>
            <a:pPr marL="228600" indent="-228600">
              <a:buAutoNum type="arabicPeriod"/>
            </a:pPr>
            <a:r>
              <a:rPr lang="en-US" sz="2000" dirty="0" err="1"/>
              <a:t>Một</a:t>
            </a:r>
            <a:r>
              <a:rPr lang="en-US" sz="2000" dirty="0"/>
              <a:t> </a:t>
            </a:r>
            <a:r>
              <a:rPr lang="en-US" sz="2000" dirty="0" err="1"/>
              <a:t>màn</a:t>
            </a:r>
            <a:r>
              <a:rPr lang="en-US" sz="2000" dirty="0"/>
              <a:t> </a:t>
            </a:r>
            <a:r>
              <a:rPr lang="en-US" sz="2000" dirty="0" err="1"/>
              <a:t>hình</a:t>
            </a:r>
            <a:r>
              <a:rPr lang="en-US" sz="2000" dirty="0"/>
              <a:t> </a:t>
            </a:r>
            <a:r>
              <a:rPr lang="en-US" sz="2000" dirty="0" err="1"/>
              <a:t>có</a:t>
            </a:r>
            <a:r>
              <a:rPr lang="en-US" sz="2000" dirty="0"/>
              <a:t> </a:t>
            </a:r>
            <a:r>
              <a:rPr lang="en-US" sz="2000" dirty="0" err="1"/>
              <a:t>độ</a:t>
            </a:r>
            <a:r>
              <a:rPr lang="en-US" sz="2000" dirty="0"/>
              <a:t> </a:t>
            </a:r>
            <a:r>
              <a:rPr lang="en-US" sz="2000" dirty="0" err="1"/>
              <a:t>phân</a:t>
            </a:r>
            <a:r>
              <a:rPr lang="en-US" sz="2000" dirty="0"/>
              <a:t> </a:t>
            </a:r>
            <a:r>
              <a:rPr lang="en-US" sz="2000" dirty="0" err="1"/>
              <a:t>giải</a:t>
            </a:r>
            <a:r>
              <a:rPr lang="en-US" sz="2000" dirty="0"/>
              <a:t> 1024x768 </a:t>
            </a:r>
            <a:r>
              <a:rPr lang="en-US" sz="2000" dirty="0" err="1"/>
              <a:t>nghĩa</a:t>
            </a:r>
            <a:r>
              <a:rPr lang="en-US" sz="2000" dirty="0"/>
              <a:t> </a:t>
            </a:r>
            <a:r>
              <a:rPr lang="en-US" sz="2000" dirty="0" err="1"/>
              <a:t>là</a:t>
            </a:r>
            <a:r>
              <a:rPr lang="en-US" sz="2000" dirty="0"/>
              <a:t> </a:t>
            </a:r>
            <a:r>
              <a:rPr lang="en-US" sz="2000" dirty="0" err="1"/>
              <a:t>màn</a:t>
            </a:r>
            <a:r>
              <a:rPr lang="en-US" sz="2000" dirty="0"/>
              <a:t> </a:t>
            </a:r>
            <a:r>
              <a:rPr lang="en-US" sz="2000" dirty="0" err="1"/>
              <a:t>hình</a:t>
            </a:r>
            <a:r>
              <a:rPr lang="en-US" sz="2000" dirty="0"/>
              <a:t> </a:t>
            </a:r>
            <a:r>
              <a:rPr lang="en-US" sz="2000" dirty="0" err="1"/>
              <a:t>đó</a:t>
            </a:r>
            <a:r>
              <a:rPr lang="en-US" sz="2000" dirty="0"/>
              <a:t> </a:t>
            </a:r>
            <a:r>
              <a:rPr lang="en-US" sz="2000" dirty="0" err="1"/>
              <a:t>chứa</a:t>
            </a:r>
            <a:r>
              <a:rPr lang="en-US" sz="2000" dirty="0"/>
              <a:t> 1024x768 </a:t>
            </a:r>
            <a:r>
              <a:rPr lang="en-US" sz="2000" dirty="0" err="1"/>
              <a:t>điểm</a:t>
            </a:r>
            <a:r>
              <a:rPr lang="en-US" sz="2000" dirty="0"/>
              <a:t> </a:t>
            </a:r>
            <a:r>
              <a:rPr lang="en-US" sz="2000" dirty="0" err="1"/>
              <a:t>ảnh</a:t>
            </a:r>
            <a:endParaRPr lang="en-US" sz="2000" dirty="0"/>
          </a:p>
          <a:p>
            <a:pPr marL="228600" indent="-228600">
              <a:buAutoNum type="arabicPeriod"/>
            </a:pPr>
            <a:r>
              <a:rPr lang="en-US" sz="2000" dirty="0" err="1"/>
              <a:t>Nhưng</a:t>
            </a:r>
            <a:r>
              <a:rPr lang="en-US" sz="2000" dirty="0"/>
              <a:t> </a:t>
            </a:r>
            <a:r>
              <a:rPr lang="en-US" sz="2000" dirty="0" err="1"/>
              <a:t>trong</a:t>
            </a:r>
            <a:r>
              <a:rPr lang="en-US" sz="2000" dirty="0"/>
              <a:t> </a:t>
            </a:r>
            <a:r>
              <a:rPr lang="en-US" sz="2000" dirty="0" err="1"/>
              <a:t>ảnh</a:t>
            </a:r>
            <a:r>
              <a:rPr lang="en-US" sz="2000" dirty="0"/>
              <a:t> </a:t>
            </a:r>
            <a:r>
              <a:rPr lang="en-US" sz="2000" dirty="0" err="1"/>
              <a:t>số</a:t>
            </a:r>
            <a:r>
              <a:rPr lang="en-US" sz="2000" dirty="0"/>
              <a:t> </a:t>
            </a:r>
            <a:r>
              <a:rPr lang="en-US" sz="2000" dirty="0" err="1"/>
              <a:t>thì</a:t>
            </a:r>
            <a:r>
              <a:rPr lang="en-US" sz="2000" dirty="0"/>
              <a:t> </a:t>
            </a:r>
            <a:r>
              <a:rPr lang="en-US" sz="2000" dirty="0" err="1"/>
              <a:t>độ</a:t>
            </a:r>
            <a:r>
              <a:rPr lang="en-US" sz="2000" dirty="0"/>
              <a:t> </a:t>
            </a:r>
            <a:r>
              <a:rPr lang="en-US" sz="2000" dirty="0" err="1"/>
              <a:t>phân</a:t>
            </a:r>
            <a:r>
              <a:rPr lang="en-US" sz="2000" dirty="0"/>
              <a:t> </a:t>
            </a:r>
            <a:r>
              <a:rPr lang="en-US" sz="2000" dirty="0" err="1"/>
              <a:t>giải</a:t>
            </a:r>
            <a:r>
              <a:rPr lang="en-US" sz="2000" dirty="0"/>
              <a:t> </a:t>
            </a:r>
            <a:r>
              <a:rPr lang="en-US" sz="2000" dirty="0" err="1"/>
              <a:t>ảnh</a:t>
            </a:r>
            <a:r>
              <a:rPr lang="en-US" sz="2000" dirty="0"/>
              <a:t> </a:t>
            </a:r>
            <a:r>
              <a:rPr lang="en-US" sz="2000" dirty="0" err="1"/>
              <a:t>được</a:t>
            </a:r>
            <a:r>
              <a:rPr lang="en-US" sz="2000" dirty="0"/>
              <a:t> </a:t>
            </a:r>
            <a:r>
              <a:rPr lang="en-US" sz="2000" dirty="0" err="1"/>
              <a:t>hiểu</a:t>
            </a:r>
            <a:r>
              <a:rPr lang="en-US" sz="2000" dirty="0"/>
              <a:t> </a:t>
            </a:r>
            <a:r>
              <a:rPr lang="en-US" sz="2000" dirty="0" err="1"/>
              <a:t>theo</a:t>
            </a:r>
            <a:r>
              <a:rPr lang="en-US" sz="2000" dirty="0"/>
              <a:t> ý </a:t>
            </a:r>
            <a:r>
              <a:rPr lang="en-US" sz="2000" dirty="0" err="1"/>
              <a:t>nghĩ</a:t>
            </a:r>
            <a:r>
              <a:rPr lang="en-US" sz="2000" dirty="0"/>
              <a:t> </a:t>
            </a:r>
            <a:r>
              <a:rPr lang="en-US" sz="2000" dirty="0" err="1"/>
              <a:t>là</a:t>
            </a:r>
            <a:r>
              <a:rPr lang="en-US" sz="2000" dirty="0"/>
              <a:t> </a:t>
            </a:r>
            <a:r>
              <a:rPr lang="en-US" sz="2000" dirty="0" err="1"/>
              <a:t>mức</a:t>
            </a:r>
            <a:r>
              <a:rPr lang="en-US" sz="2000" dirty="0"/>
              <a:t> </a:t>
            </a:r>
            <a:r>
              <a:rPr lang="en-US" sz="2000" dirty="0" err="1"/>
              <a:t>độ</a:t>
            </a:r>
            <a:r>
              <a:rPr lang="en-US" sz="2000" dirty="0"/>
              <a:t> chi </a:t>
            </a:r>
            <a:r>
              <a:rPr lang="en-US" sz="2000" dirty="0" err="1"/>
              <a:t>tiết</a:t>
            </a:r>
            <a:r>
              <a:rPr lang="en-US" sz="2000" dirty="0"/>
              <a:t>, hay </a:t>
            </a:r>
            <a:r>
              <a:rPr lang="en-US" sz="2000" dirty="0" err="1"/>
              <a:t>khả</a:t>
            </a:r>
            <a:r>
              <a:rPr lang="en-US" sz="2000" dirty="0"/>
              <a:t> </a:t>
            </a:r>
            <a:r>
              <a:rPr lang="en-US" sz="2000" dirty="0" err="1"/>
              <a:t>năng</a:t>
            </a:r>
            <a:r>
              <a:rPr lang="en-US" sz="2000" dirty="0"/>
              <a:t> </a:t>
            </a:r>
            <a:r>
              <a:rPr lang="en-US" sz="2000" dirty="0" err="1"/>
              <a:t>phân</a:t>
            </a:r>
            <a:r>
              <a:rPr lang="en-US" sz="2000" dirty="0"/>
              <a:t> </a:t>
            </a:r>
            <a:r>
              <a:rPr lang="en-US" sz="2000" dirty="0" err="1"/>
              <a:t>biệt</a:t>
            </a:r>
            <a:r>
              <a:rPr lang="en-US" sz="2000" dirty="0"/>
              <a:t> </a:t>
            </a:r>
            <a:r>
              <a:rPr lang="en-US" sz="2000" dirty="0" err="1"/>
              <a:t>các</a:t>
            </a:r>
            <a:r>
              <a:rPr lang="en-US" sz="2000" dirty="0"/>
              <a:t> chi </a:t>
            </a:r>
            <a:r>
              <a:rPr lang="en-US" sz="2000" dirty="0" err="1"/>
              <a:t>tiết</a:t>
            </a:r>
            <a:r>
              <a:rPr lang="en-US" sz="2000" dirty="0"/>
              <a:t> </a:t>
            </a:r>
            <a:r>
              <a:rPr lang="en-US" sz="2000" dirty="0" err="1"/>
              <a:t>trong</a:t>
            </a:r>
            <a:r>
              <a:rPr lang="en-US" sz="2000" dirty="0"/>
              <a:t> </a:t>
            </a:r>
            <a:r>
              <a:rPr lang="en-US" sz="2000" dirty="0" err="1"/>
              <a:t>ảnh</a:t>
            </a:r>
            <a:endParaRPr lang="en-US" sz="2000" dirty="0"/>
          </a:p>
          <a:p>
            <a:pPr marL="228600" indent="-228600">
              <a:buAutoNum type="arabicPeriod"/>
            </a:pPr>
            <a:endParaRPr lang="en-US" sz="2000" dirty="0"/>
          </a:p>
          <a:p>
            <a:pPr marL="228600" indent="-228600">
              <a:buAutoNum type="arabicPeriod"/>
            </a:pPr>
            <a:r>
              <a:rPr lang="vi-VN" sz="2000" b="1" dirty="0"/>
              <a:t>Độ phân giải trong không gian </a:t>
            </a:r>
            <a:r>
              <a:rPr lang="vi-VN" sz="2000" dirty="0"/>
              <a:t>(Spatial Resolution): là độ phân giải được đánh giá bằng số lượng điểm ảnh trong một Inch (PPI). Đây chính là khả năng biễu diễn thông tin của bức ảnh trên một đơn vị diện tích, theo đó trên cùng 1 diện tích, ảnh nào có mật độ điểm ảnh lớn hơn thì nó sẽ chứa nhiều thông tin hơn và do đó sẽ có độ phân giải tốt hơn; </a:t>
            </a:r>
            <a:endParaRPr lang="en-US" sz="2000" dirty="0"/>
          </a:p>
        </p:txBody>
      </p:sp>
      <p:sp>
        <p:nvSpPr>
          <p:cNvPr id="4" name="Slide Number Placeholder 3"/>
          <p:cNvSpPr>
            <a:spLocks noGrp="1"/>
          </p:cNvSpPr>
          <p:nvPr>
            <p:ph type="sldNum" sz="quarter" idx="5"/>
          </p:nvPr>
        </p:nvSpPr>
        <p:spPr/>
        <p:txBody>
          <a:bodyPr/>
          <a:lstStyle/>
          <a:p>
            <a:pPr>
              <a:defRPr/>
            </a:pPr>
            <a:fld id="{FC65170B-CA6E-4BD2-B10A-5B29D4042321}" type="slidenum">
              <a:rPr lang="ko-KR" altLang="en-US" smtClean="0"/>
              <a:pPr>
                <a:defRPr/>
              </a:pPr>
              <a:t>3</a:t>
            </a:fld>
            <a:endParaRPr lang="en-US" altLang="ko-KR"/>
          </a:p>
        </p:txBody>
      </p:sp>
    </p:spTree>
    <p:extLst>
      <p:ext uri="{BB962C8B-B14F-4D97-AF65-F5344CB8AC3E}">
        <p14:creationId xmlns:p14="http://schemas.microsoft.com/office/powerpoint/2010/main" val="37628281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b="1" dirty="0" err="1"/>
              <a:t>Các</a:t>
            </a:r>
            <a:r>
              <a:rPr lang="en-US" sz="1400" b="1" dirty="0"/>
              <a:t> </a:t>
            </a:r>
            <a:r>
              <a:rPr lang="en-US" sz="1400" b="1" dirty="0" err="1"/>
              <a:t>yếu</a:t>
            </a:r>
            <a:r>
              <a:rPr lang="en-US" sz="1400" b="1" dirty="0"/>
              <a:t> </a:t>
            </a:r>
            <a:r>
              <a:rPr lang="en-US" sz="1400" b="1" dirty="0" err="1"/>
              <a:t>tố</a:t>
            </a:r>
            <a:r>
              <a:rPr lang="en-US" sz="1400" b="1" dirty="0"/>
              <a:t> </a:t>
            </a:r>
            <a:r>
              <a:rPr lang="en-US" sz="1400" b="1" dirty="0" err="1"/>
              <a:t>ảnh</a:t>
            </a:r>
            <a:r>
              <a:rPr lang="en-US" sz="1400" b="1" dirty="0"/>
              <a:t> </a:t>
            </a:r>
            <a:r>
              <a:rPr lang="en-US" sz="1400" b="1" dirty="0" err="1"/>
              <a:t>hưởng</a:t>
            </a:r>
            <a:r>
              <a:rPr lang="en-US" sz="1400" b="1" dirty="0"/>
              <a:t> </a:t>
            </a:r>
            <a:r>
              <a:rPr lang="en-US" sz="1400" b="1" dirty="0" err="1"/>
              <a:t>đến</a:t>
            </a:r>
            <a:r>
              <a:rPr lang="en-US" sz="1400" b="1" dirty="0"/>
              <a:t> </a:t>
            </a:r>
            <a:r>
              <a:rPr lang="en-US" sz="1400" b="1" dirty="0" err="1"/>
              <a:t>nhất</a:t>
            </a:r>
            <a:r>
              <a:rPr lang="en-US" sz="1400" b="1" dirty="0"/>
              <a:t> </a:t>
            </a:r>
            <a:r>
              <a:rPr lang="en-US" sz="1400" b="1" dirty="0" err="1"/>
              <a:t>lượng</a:t>
            </a:r>
            <a:r>
              <a:rPr lang="en-US" sz="1400" b="1" dirty="0"/>
              <a:t> </a:t>
            </a:r>
            <a:r>
              <a:rPr lang="en-US" sz="1400" b="1" dirty="0" err="1"/>
              <a:t>ảnh</a:t>
            </a:r>
            <a:r>
              <a:rPr lang="en-US" sz="1400" b="1" dirty="0"/>
              <a:t>:</a:t>
            </a:r>
          </a:p>
          <a:p>
            <a:r>
              <a:rPr lang="en-US" sz="1400" b="0" dirty="0" err="1"/>
              <a:t>Đây</a:t>
            </a:r>
            <a:r>
              <a:rPr lang="en-US" sz="1400" b="0" dirty="0"/>
              <a:t> </a:t>
            </a:r>
            <a:r>
              <a:rPr lang="en-US" sz="1400" b="0" dirty="0" err="1"/>
              <a:t>là</a:t>
            </a:r>
            <a:r>
              <a:rPr lang="en-US" sz="1400" b="0" dirty="0"/>
              <a:t> </a:t>
            </a:r>
            <a:r>
              <a:rPr lang="en-US" sz="1400" b="0" dirty="0" err="1"/>
              <a:t>mô</a:t>
            </a:r>
            <a:r>
              <a:rPr lang="en-US" sz="1400" b="0" dirty="0"/>
              <a:t> </a:t>
            </a:r>
            <a:r>
              <a:rPr lang="en-US" sz="1400" b="0" dirty="0" err="1"/>
              <a:t>hình</a:t>
            </a:r>
            <a:r>
              <a:rPr lang="en-US" sz="1400" b="0" dirty="0"/>
              <a:t> </a:t>
            </a:r>
            <a:r>
              <a:rPr lang="en-US" sz="1400" b="0" dirty="0" err="1"/>
              <a:t>thu</a:t>
            </a:r>
            <a:r>
              <a:rPr lang="en-US" sz="1400" b="0" dirty="0"/>
              <a:t> </a:t>
            </a:r>
            <a:r>
              <a:rPr lang="en-US" sz="1400" b="0" dirty="0" err="1"/>
              <a:t>nhận</a:t>
            </a:r>
            <a:r>
              <a:rPr lang="en-US" sz="1400" b="0" dirty="0"/>
              <a:t> </a:t>
            </a:r>
            <a:r>
              <a:rPr lang="en-US" sz="1400" b="0" dirty="0" err="1"/>
              <a:t>ảnh</a:t>
            </a:r>
            <a:r>
              <a:rPr lang="en-US" sz="1400" b="0" dirty="0"/>
              <a:t> </a:t>
            </a:r>
            <a:r>
              <a:rPr lang="en-US" sz="1400" b="0" dirty="0" err="1"/>
              <a:t>phân</a:t>
            </a:r>
            <a:r>
              <a:rPr lang="en-US" sz="1400" b="0" dirty="0"/>
              <a:t> </a:t>
            </a:r>
            <a:r>
              <a:rPr lang="en-US" sz="1400" b="0" dirty="0" err="1"/>
              <a:t>giải</a:t>
            </a:r>
            <a:r>
              <a:rPr lang="en-US" sz="1400" b="0" dirty="0"/>
              <a:t> </a:t>
            </a:r>
            <a:r>
              <a:rPr lang="en-US" sz="1400" b="0" dirty="0" err="1"/>
              <a:t>thấp</a:t>
            </a:r>
            <a:r>
              <a:rPr lang="en-US" sz="1400" b="0" dirty="0"/>
              <a:t> </a:t>
            </a:r>
            <a:r>
              <a:rPr lang="en-US" sz="1400" b="0" dirty="0" err="1"/>
              <a:t>từ</a:t>
            </a:r>
            <a:r>
              <a:rPr lang="en-US" sz="1400" b="0" dirty="0"/>
              <a:t> </a:t>
            </a:r>
            <a:r>
              <a:rPr lang="en-US" sz="1400" b="0" dirty="0" err="1"/>
              <a:t>khung</a:t>
            </a:r>
            <a:r>
              <a:rPr lang="en-US" sz="1400" b="0" dirty="0"/>
              <a:t> </a:t>
            </a:r>
            <a:r>
              <a:rPr lang="en-US" sz="1400" b="0" dirty="0" err="1"/>
              <a:t>cảnh</a:t>
            </a:r>
            <a:r>
              <a:rPr lang="en-US" sz="1400" b="0" dirty="0"/>
              <a:t> </a:t>
            </a:r>
            <a:r>
              <a:rPr lang="en-US" sz="1400" b="0" dirty="0" err="1"/>
              <a:t>phân</a:t>
            </a:r>
            <a:r>
              <a:rPr lang="en-US" sz="1400" b="0" dirty="0"/>
              <a:t> </a:t>
            </a:r>
            <a:r>
              <a:rPr lang="en-US" sz="1400" b="0" dirty="0" err="1"/>
              <a:t>giải</a:t>
            </a:r>
            <a:r>
              <a:rPr lang="en-US" sz="1400" b="0" dirty="0"/>
              <a:t> </a:t>
            </a:r>
            <a:r>
              <a:rPr lang="en-US" sz="1400" b="0" dirty="0" err="1"/>
              <a:t>cao</a:t>
            </a:r>
            <a:r>
              <a:rPr lang="en-US" sz="1400" b="0" dirty="0"/>
              <a:t>. </a:t>
            </a:r>
            <a:r>
              <a:rPr lang="en-US" sz="1400" b="0" dirty="0" err="1"/>
              <a:t>Khi</a:t>
            </a:r>
            <a:r>
              <a:rPr lang="en-US" sz="1400" b="0" dirty="0"/>
              <a:t> ta </a:t>
            </a:r>
            <a:r>
              <a:rPr lang="en-US" sz="1400" b="0" dirty="0" err="1"/>
              <a:t>thực</a:t>
            </a:r>
            <a:r>
              <a:rPr lang="en-US" sz="1400" b="0" dirty="0"/>
              <a:t> </a:t>
            </a:r>
            <a:r>
              <a:rPr lang="en-US" sz="1400" b="0" dirty="0" err="1"/>
              <a:t>hiện</a:t>
            </a:r>
            <a:r>
              <a:rPr lang="en-US" sz="1400" b="0" dirty="0"/>
              <a:t> </a:t>
            </a:r>
            <a:r>
              <a:rPr lang="en-US" sz="1400" b="0" dirty="0" err="1"/>
              <a:t>việc</a:t>
            </a:r>
            <a:r>
              <a:rPr lang="en-US" sz="1400" b="0" dirty="0"/>
              <a:t> </a:t>
            </a:r>
            <a:r>
              <a:rPr lang="en-US" sz="1400" b="0" dirty="0" err="1"/>
              <a:t>chụp</a:t>
            </a:r>
            <a:r>
              <a:rPr lang="en-US" sz="1400" b="0" dirty="0"/>
              <a:t> </a:t>
            </a:r>
            <a:r>
              <a:rPr lang="en-US" sz="1400" b="0" dirty="0" err="1"/>
              <a:t>một</a:t>
            </a:r>
            <a:r>
              <a:rPr lang="en-US" sz="1400" b="0" dirty="0"/>
              <a:t> </a:t>
            </a:r>
            <a:r>
              <a:rPr lang="en-US" sz="1400" b="0" dirty="0" err="1"/>
              <a:t>bức</a:t>
            </a:r>
            <a:r>
              <a:rPr lang="en-US" sz="1400" b="0" dirty="0"/>
              <a:t> </a:t>
            </a:r>
            <a:r>
              <a:rPr lang="en-US" sz="1400" b="0" dirty="0" err="1"/>
              <a:t>ảnh</a:t>
            </a:r>
            <a:r>
              <a:rPr lang="en-US" sz="1400" b="0" dirty="0"/>
              <a:t> </a:t>
            </a:r>
            <a:r>
              <a:rPr lang="en-US" sz="1400" b="0" dirty="0" err="1"/>
              <a:t>số</a:t>
            </a:r>
            <a:r>
              <a:rPr lang="en-US" sz="1400" b="0" dirty="0"/>
              <a:t>, </a:t>
            </a:r>
            <a:r>
              <a:rPr lang="en-US" sz="1400" b="0" dirty="0" err="1"/>
              <a:t>nó</a:t>
            </a:r>
            <a:r>
              <a:rPr lang="en-US" sz="1400" b="0" dirty="0"/>
              <a:t> </a:t>
            </a:r>
            <a:r>
              <a:rPr lang="en-US" sz="1400" b="0" dirty="0" err="1"/>
              <a:t>sẽ</a:t>
            </a:r>
            <a:r>
              <a:rPr lang="en-US" sz="1400" b="0" dirty="0"/>
              <a:t> </a:t>
            </a:r>
            <a:r>
              <a:rPr lang="en-US" sz="1400" b="1" dirty="0" err="1"/>
              <a:t>chịu</a:t>
            </a:r>
            <a:r>
              <a:rPr lang="en-US" sz="1400" b="1" dirty="0"/>
              <a:t> </a:t>
            </a:r>
            <a:r>
              <a:rPr lang="en-US" sz="1400" b="1" dirty="0" err="1"/>
              <a:t>ảnh</a:t>
            </a:r>
            <a:r>
              <a:rPr lang="en-US" sz="1400" b="1" dirty="0"/>
              <a:t> </a:t>
            </a:r>
            <a:r>
              <a:rPr lang="en-US" sz="1400" b="1" dirty="0" err="1"/>
              <a:t>hưởng</a:t>
            </a:r>
            <a:r>
              <a:rPr lang="en-US" sz="1400" b="1" dirty="0"/>
              <a:t> </a:t>
            </a:r>
            <a:r>
              <a:rPr lang="en-US" sz="1400" b="1" dirty="0" err="1"/>
              <a:t>của</a:t>
            </a:r>
            <a:r>
              <a:rPr lang="en-US" sz="1400" b="1" dirty="0"/>
              <a:t> </a:t>
            </a:r>
            <a:r>
              <a:rPr lang="en-US" sz="1400" b="1" dirty="0" err="1"/>
              <a:t>hạt</a:t>
            </a:r>
            <a:r>
              <a:rPr lang="en-US" sz="1400" b="1" dirty="0"/>
              <a:t> </a:t>
            </a:r>
            <a:r>
              <a:rPr lang="en-US" sz="1400" b="1" dirty="0" err="1"/>
              <a:t>nhân</a:t>
            </a:r>
            <a:r>
              <a:rPr lang="en-US" sz="1400" b="1" dirty="0"/>
              <a:t> </a:t>
            </a:r>
            <a:r>
              <a:rPr lang="en-US" sz="1400" b="1" dirty="0" err="1"/>
              <a:t>mờ</a:t>
            </a:r>
            <a:r>
              <a:rPr lang="en-US" sz="1400" b="1" dirty="0"/>
              <a:t> </a:t>
            </a:r>
            <a:r>
              <a:rPr lang="en-US" sz="1400" b="1" dirty="0" err="1"/>
              <a:t>từ</a:t>
            </a:r>
            <a:r>
              <a:rPr lang="en-US" sz="1400" b="1" dirty="0"/>
              <a:t> </a:t>
            </a:r>
            <a:r>
              <a:rPr lang="en-US" sz="1400" b="1" dirty="0" err="1"/>
              <a:t>không</a:t>
            </a:r>
            <a:r>
              <a:rPr lang="en-US" sz="1400" b="1" dirty="0"/>
              <a:t> </a:t>
            </a:r>
            <a:r>
              <a:rPr lang="en-US" sz="1400" b="1" dirty="0" err="1"/>
              <a:t>khí</a:t>
            </a:r>
            <a:r>
              <a:rPr lang="en-US" sz="1400" b="1" dirty="0"/>
              <a:t> </a:t>
            </a:r>
            <a:r>
              <a:rPr lang="en-US" sz="1400" b="1" dirty="0" err="1"/>
              <a:t>cũng</a:t>
            </a:r>
            <a:r>
              <a:rPr lang="en-US" sz="1400" b="1" dirty="0"/>
              <a:t> </a:t>
            </a:r>
            <a:r>
              <a:rPr lang="en-US" sz="1400" b="1" dirty="0" err="1"/>
              <a:t>như</a:t>
            </a:r>
            <a:r>
              <a:rPr lang="en-US" sz="1400" b="1" dirty="0"/>
              <a:t> </a:t>
            </a:r>
            <a:r>
              <a:rPr lang="en-US" sz="1400" b="1" dirty="0" err="1"/>
              <a:t>ống</a:t>
            </a:r>
            <a:r>
              <a:rPr lang="en-US" sz="1400" b="1" dirty="0"/>
              <a:t> </a:t>
            </a:r>
            <a:r>
              <a:rPr lang="en-US" sz="1400" b="1" dirty="0" err="1"/>
              <a:t>kính</a:t>
            </a:r>
            <a:r>
              <a:rPr lang="en-US" sz="1400" b="1" dirty="0"/>
              <a:t>, </a:t>
            </a:r>
            <a:r>
              <a:rPr lang="en-US" sz="1400" b="1" dirty="0" err="1"/>
              <a:t>sự</a:t>
            </a:r>
            <a:r>
              <a:rPr lang="en-US" sz="1400" b="1" dirty="0"/>
              <a:t> </a:t>
            </a:r>
            <a:r>
              <a:rPr lang="en-US" sz="1400" b="1" dirty="0" err="1"/>
              <a:t>chuyển</a:t>
            </a:r>
            <a:r>
              <a:rPr lang="en-US" sz="1400" b="1" dirty="0"/>
              <a:t> </a:t>
            </a:r>
            <a:r>
              <a:rPr lang="en-US" sz="1400" b="1" dirty="0" err="1"/>
              <a:t>động</a:t>
            </a:r>
            <a:r>
              <a:rPr lang="en-US" sz="1400" b="1" dirty="0"/>
              <a:t> </a:t>
            </a:r>
            <a:r>
              <a:rPr lang="en-US" sz="1400" b="1" dirty="0" err="1"/>
              <a:t>tương</a:t>
            </a:r>
            <a:r>
              <a:rPr lang="en-US" sz="1400" b="1" dirty="0"/>
              <a:t> </a:t>
            </a:r>
            <a:r>
              <a:rPr lang="en-US" sz="1400" b="1" dirty="0" err="1"/>
              <a:t>đối</a:t>
            </a:r>
            <a:r>
              <a:rPr lang="en-US" sz="1400" b="1" dirty="0"/>
              <a:t> </a:t>
            </a:r>
            <a:r>
              <a:rPr lang="en-US" sz="1400" b="1" dirty="0" err="1"/>
              <a:t>giữa</a:t>
            </a:r>
            <a:r>
              <a:rPr lang="en-US" sz="1400" b="1" dirty="0"/>
              <a:t> camera </a:t>
            </a:r>
            <a:r>
              <a:rPr lang="en-US" sz="1400" b="1" dirty="0" err="1"/>
              <a:t>và</a:t>
            </a:r>
            <a:r>
              <a:rPr lang="en-US" sz="1400" b="1" dirty="0"/>
              <a:t> </a:t>
            </a:r>
            <a:r>
              <a:rPr lang="en-US" sz="1400" b="1" dirty="0" err="1"/>
              <a:t>vật</a:t>
            </a:r>
            <a:r>
              <a:rPr lang="en-US" sz="1400" b="1" dirty="0"/>
              <a:t> </a:t>
            </a:r>
            <a:r>
              <a:rPr lang="en-US" sz="1400" b="1" dirty="0" err="1"/>
              <a:t>thể</a:t>
            </a:r>
            <a:r>
              <a:rPr lang="en-US" sz="1400" b="1" dirty="0"/>
              <a:t> </a:t>
            </a:r>
            <a:r>
              <a:rPr lang="en-US" sz="1400" b="1" dirty="0" err="1"/>
              <a:t>và</a:t>
            </a:r>
            <a:r>
              <a:rPr lang="en-US" sz="1400" b="1" dirty="0"/>
              <a:t> </a:t>
            </a:r>
            <a:r>
              <a:rPr lang="en-US" sz="1400" b="1" dirty="0" err="1"/>
              <a:t>độ</a:t>
            </a:r>
            <a:r>
              <a:rPr lang="en-US" sz="1400" b="1" dirty="0"/>
              <a:t> rung </a:t>
            </a:r>
            <a:r>
              <a:rPr lang="en-US" sz="1400" b="1" dirty="0" err="1"/>
              <a:t>của</a:t>
            </a:r>
            <a:r>
              <a:rPr lang="en-US" sz="1400" b="1" dirty="0"/>
              <a:t> </a:t>
            </a:r>
            <a:r>
              <a:rPr lang="en-US" sz="1400" b="1" dirty="0" err="1"/>
              <a:t>máy</a:t>
            </a:r>
            <a:r>
              <a:rPr lang="en-US" sz="1400" b="1" dirty="0"/>
              <a:t> </a:t>
            </a:r>
            <a:r>
              <a:rPr lang="en-US" sz="1400" b="1" dirty="0" err="1"/>
              <a:t>ảnh</a:t>
            </a:r>
            <a:r>
              <a:rPr lang="en-US" sz="1400" b="1" dirty="0"/>
              <a:t> … </a:t>
            </a:r>
            <a:endParaRPr lang="en-US" sz="1400" b="0" dirty="0"/>
          </a:p>
          <a:p>
            <a:r>
              <a:rPr lang="en-US" sz="1400" b="0" dirty="0" err="1"/>
              <a:t>Ngoài</a:t>
            </a:r>
            <a:r>
              <a:rPr lang="en-US" sz="1400" b="0" dirty="0"/>
              <a:t> </a:t>
            </a:r>
            <a:r>
              <a:rPr lang="en-US" sz="1400" b="0" dirty="0" err="1"/>
              <a:t>ra</a:t>
            </a:r>
            <a:r>
              <a:rPr lang="en-US" sz="1400" b="0" dirty="0"/>
              <a:t> do </a:t>
            </a:r>
            <a:r>
              <a:rPr lang="en-US" sz="1400" b="0" dirty="0" err="1"/>
              <a:t>hạn</a:t>
            </a:r>
            <a:r>
              <a:rPr lang="en-US" sz="1400" b="0" dirty="0"/>
              <a:t> </a:t>
            </a:r>
            <a:r>
              <a:rPr lang="en-US" sz="1400" b="0" dirty="0" err="1"/>
              <a:t>chế</a:t>
            </a:r>
            <a:r>
              <a:rPr lang="en-US" sz="1400" b="0" dirty="0"/>
              <a:t> </a:t>
            </a:r>
            <a:r>
              <a:rPr lang="en-US" sz="1400" b="0" dirty="0" err="1"/>
              <a:t>của</a:t>
            </a:r>
            <a:r>
              <a:rPr lang="en-US" sz="1400" b="0" dirty="0"/>
              <a:t> </a:t>
            </a:r>
            <a:r>
              <a:rPr lang="en-US" sz="1400" b="0" dirty="0" err="1"/>
              <a:t>cảm</a:t>
            </a:r>
            <a:r>
              <a:rPr lang="en-US" sz="1400" b="0" dirty="0"/>
              <a:t> </a:t>
            </a:r>
            <a:r>
              <a:rPr lang="en-US" sz="1400" b="0" dirty="0" err="1"/>
              <a:t>biến</a:t>
            </a:r>
            <a:r>
              <a:rPr lang="en-US" sz="1400" b="0" dirty="0"/>
              <a:t> , </a:t>
            </a:r>
            <a:r>
              <a:rPr lang="en-US" sz="1400" b="0" dirty="0" err="1"/>
              <a:t>quá</a:t>
            </a:r>
            <a:r>
              <a:rPr lang="en-US" sz="1400" b="0" dirty="0"/>
              <a:t> </a:t>
            </a:r>
            <a:r>
              <a:rPr lang="en-US" sz="1400" b="0" dirty="0" err="1"/>
              <a:t>trình</a:t>
            </a:r>
            <a:r>
              <a:rPr lang="en-US" sz="1400" b="0" dirty="0"/>
              <a:t> </a:t>
            </a:r>
            <a:r>
              <a:rPr lang="en-US" sz="1400" b="0" dirty="0" err="1"/>
              <a:t>rời</a:t>
            </a:r>
            <a:r>
              <a:rPr lang="en-US" sz="1400" b="0" dirty="0"/>
              <a:t> </a:t>
            </a:r>
            <a:r>
              <a:rPr lang="en-US" sz="1400" b="0" dirty="0" err="1"/>
              <a:t>rạc</a:t>
            </a:r>
            <a:r>
              <a:rPr lang="en-US" sz="1400" b="0" dirty="0"/>
              <a:t> </a:t>
            </a:r>
            <a:r>
              <a:rPr lang="en-US" sz="1400" b="0" dirty="0" err="1"/>
              <a:t>hoá</a:t>
            </a:r>
            <a:r>
              <a:rPr lang="en-US" sz="1400" b="0" dirty="0"/>
              <a:t> </a:t>
            </a:r>
            <a:r>
              <a:rPr lang="en-US" sz="1400" b="0" dirty="0" err="1"/>
              <a:t>tín</a:t>
            </a:r>
            <a:r>
              <a:rPr lang="en-US" sz="1400" b="0" dirty="0"/>
              <a:t> </a:t>
            </a:r>
            <a:r>
              <a:rPr lang="en-US" sz="1400" b="0" dirty="0" err="1"/>
              <a:t>hiệu</a:t>
            </a:r>
            <a:r>
              <a:rPr lang="en-US" sz="1400" b="0" dirty="0"/>
              <a:t> </a:t>
            </a:r>
            <a:r>
              <a:rPr lang="en-US" sz="1400" b="0" dirty="0" err="1"/>
              <a:t>là</a:t>
            </a:r>
            <a:r>
              <a:rPr lang="en-US" sz="1400" b="0" dirty="0"/>
              <a:t> </a:t>
            </a:r>
            <a:r>
              <a:rPr lang="en-US" sz="1400" b="0" dirty="0" err="1"/>
              <a:t>nguyên</a:t>
            </a:r>
            <a:r>
              <a:rPr lang="en-US" sz="1400" b="0" dirty="0"/>
              <a:t> </a:t>
            </a:r>
            <a:r>
              <a:rPr lang="en-US" sz="1400" b="0" dirty="0" err="1"/>
              <a:t>nhân</a:t>
            </a:r>
            <a:r>
              <a:rPr lang="en-US" sz="1400" b="0" dirty="0"/>
              <a:t> </a:t>
            </a:r>
            <a:r>
              <a:rPr lang="en-US" sz="1400" b="0" dirty="0" err="1"/>
              <a:t>dẫn</a:t>
            </a:r>
            <a:r>
              <a:rPr lang="en-US" sz="1400" b="0" dirty="0"/>
              <a:t> </a:t>
            </a:r>
            <a:r>
              <a:rPr lang="en-US" sz="1400" b="0" dirty="0" err="1"/>
              <a:t>đến</a:t>
            </a:r>
            <a:r>
              <a:rPr lang="en-US" sz="1400" b="0" dirty="0"/>
              <a:t> </a:t>
            </a:r>
            <a:r>
              <a:rPr lang="en-US" sz="1400" b="0" dirty="0" err="1"/>
              <a:t>ảnh</a:t>
            </a:r>
            <a:r>
              <a:rPr lang="en-US" sz="1400" b="0" dirty="0"/>
              <a:t> </a:t>
            </a:r>
            <a:r>
              <a:rPr lang="en-US" sz="1400" b="0" dirty="0" err="1"/>
              <a:t>độ</a:t>
            </a:r>
            <a:r>
              <a:rPr lang="en-US" sz="1400" b="0" dirty="0"/>
              <a:t> </a:t>
            </a:r>
            <a:r>
              <a:rPr lang="en-US" sz="1400" b="0" dirty="0" err="1"/>
              <a:t>phân</a:t>
            </a:r>
            <a:r>
              <a:rPr lang="en-US" sz="1400" b="0" dirty="0"/>
              <a:t> </a:t>
            </a:r>
            <a:r>
              <a:rPr lang="en-US" sz="1400" b="0" dirty="0" err="1"/>
              <a:t>giai</a:t>
            </a:r>
            <a:r>
              <a:rPr lang="en-US" sz="1400" b="0" dirty="0"/>
              <a:t> </a:t>
            </a:r>
            <a:r>
              <a:rPr lang="en-US" sz="1400" b="0" dirty="0" err="1"/>
              <a:t>thấp</a:t>
            </a:r>
            <a:r>
              <a:rPr lang="en-US" sz="1400" b="0" dirty="0"/>
              <a:t>.</a:t>
            </a:r>
          </a:p>
          <a:p>
            <a:endParaRPr lang="en-US" sz="1400" b="1" dirty="0"/>
          </a:p>
        </p:txBody>
      </p:sp>
      <p:sp>
        <p:nvSpPr>
          <p:cNvPr id="4" name="Slide Number Placeholder 3"/>
          <p:cNvSpPr>
            <a:spLocks noGrp="1"/>
          </p:cNvSpPr>
          <p:nvPr>
            <p:ph type="sldNum" sz="quarter" idx="5"/>
          </p:nvPr>
        </p:nvSpPr>
        <p:spPr/>
        <p:txBody>
          <a:bodyPr/>
          <a:lstStyle/>
          <a:p>
            <a:pPr>
              <a:defRPr/>
            </a:pPr>
            <a:fld id="{FC65170B-CA6E-4BD2-B10A-5B29D4042321}" type="slidenum">
              <a:rPr lang="ko-KR" altLang="en-US" smtClean="0"/>
              <a:pPr>
                <a:defRPr/>
              </a:pPr>
              <a:t>4</a:t>
            </a:fld>
            <a:endParaRPr lang="en-US" altLang="ko-KR"/>
          </a:p>
        </p:txBody>
      </p:sp>
    </p:spTree>
    <p:extLst>
      <p:ext uri="{BB962C8B-B14F-4D97-AF65-F5344CB8AC3E}">
        <p14:creationId xmlns:p14="http://schemas.microsoft.com/office/powerpoint/2010/main" val="37110145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err="1"/>
              <a:t>Trước</a:t>
            </a:r>
            <a:r>
              <a:rPr lang="en-US" b="0" dirty="0"/>
              <a:t> </a:t>
            </a:r>
            <a:r>
              <a:rPr lang="en-US" b="0" dirty="0" err="1"/>
              <a:t>khi</a:t>
            </a:r>
            <a:r>
              <a:rPr lang="en-US" b="0" dirty="0"/>
              <a:t> </a:t>
            </a:r>
            <a:r>
              <a:rPr lang="en-US" b="0" dirty="0" err="1"/>
              <a:t>nói</a:t>
            </a:r>
            <a:r>
              <a:rPr lang="en-US" b="0" dirty="0"/>
              <a:t> </a:t>
            </a:r>
            <a:r>
              <a:rPr lang="en-US" b="0" dirty="0" err="1"/>
              <a:t>về</a:t>
            </a:r>
            <a:r>
              <a:rPr lang="en-US" b="0" dirty="0"/>
              <a:t> </a:t>
            </a:r>
            <a:r>
              <a:rPr lang="en-US" b="0" dirty="0" err="1"/>
              <a:t>mạng</a:t>
            </a:r>
            <a:r>
              <a:rPr lang="en-US" b="0" dirty="0"/>
              <a:t> </a:t>
            </a:r>
            <a:r>
              <a:rPr lang="en-US" b="0" dirty="0" err="1"/>
              <a:t>tạo</a:t>
            </a:r>
            <a:r>
              <a:rPr lang="en-US" b="0" dirty="0"/>
              <a:t> </a:t>
            </a:r>
            <a:r>
              <a:rPr lang="en-US" b="0" dirty="0" err="1"/>
              <a:t>sinh</a:t>
            </a:r>
            <a:r>
              <a:rPr lang="en-US" b="0" dirty="0"/>
              <a:t> </a:t>
            </a:r>
            <a:r>
              <a:rPr lang="en-US" b="0" dirty="0" err="1"/>
              <a:t>đối</a:t>
            </a:r>
            <a:r>
              <a:rPr lang="en-US" b="0" dirty="0"/>
              <a:t> </a:t>
            </a:r>
            <a:r>
              <a:rPr lang="en-US" b="0" dirty="0" err="1"/>
              <a:t>nghịch</a:t>
            </a:r>
            <a:r>
              <a:rPr lang="en-US" b="0" dirty="0"/>
              <a:t> , </a:t>
            </a:r>
            <a:r>
              <a:rPr lang="en-US" b="0" dirty="0" err="1"/>
              <a:t>Em</a:t>
            </a:r>
            <a:r>
              <a:rPr lang="en-US" b="0" dirty="0"/>
              <a:t> </a:t>
            </a:r>
            <a:r>
              <a:rPr lang="en-US" b="0" dirty="0" err="1"/>
              <a:t>sinh</a:t>
            </a:r>
            <a:r>
              <a:rPr lang="en-US" b="0" dirty="0"/>
              <a:t> </a:t>
            </a:r>
            <a:r>
              <a:rPr lang="en-US" b="0" dirty="0" err="1"/>
              <a:t>trình</a:t>
            </a:r>
            <a:r>
              <a:rPr lang="en-US" b="0" dirty="0"/>
              <a:t> </a:t>
            </a:r>
            <a:r>
              <a:rPr lang="en-US" b="0" dirty="0" err="1"/>
              <a:t>bày</a:t>
            </a:r>
            <a:r>
              <a:rPr lang="en-US" b="0" dirty="0"/>
              <a:t> </a:t>
            </a:r>
            <a:r>
              <a:rPr lang="en-US" b="0" dirty="0" err="1"/>
              <a:t>ý</a:t>
            </a:r>
            <a:r>
              <a:rPr lang="en-US" b="0" dirty="0"/>
              <a:t> </a:t>
            </a:r>
            <a:r>
              <a:rPr lang="en-US" b="0" dirty="0" err="1"/>
              <a:t>tưởng</a:t>
            </a:r>
            <a:r>
              <a:rPr lang="en-US" b="0" dirty="0"/>
              <a:t> </a:t>
            </a:r>
            <a:r>
              <a:rPr lang="en-US" b="0" dirty="0" err="1"/>
              <a:t>mô</a:t>
            </a:r>
            <a:r>
              <a:rPr lang="en-US" b="0" dirty="0"/>
              <a:t> </a:t>
            </a:r>
            <a:r>
              <a:rPr lang="en-US" b="0" dirty="0" err="1"/>
              <a:t>hình</a:t>
            </a:r>
            <a:r>
              <a:rPr lang="en-US" b="0" dirty="0"/>
              <a:t> </a:t>
            </a:r>
            <a:r>
              <a:rPr lang="en-US" b="0" dirty="0" err="1"/>
              <a:t>mạng</a:t>
            </a:r>
            <a:r>
              <a:rPr lang="en-US" b="0" dirty="0"/>
              <a:t> </a:t>
            </a:r>
            <a:r>
              <a:rPr lang="en-US" b="0" dirty="0" err="1"/>
              <a:t>tạo</a:t>
            </a:r>
            <a:r>
              <a:rPr lang="en-US" b="0" dirty="0"/>
              <a:t> </a:t>
            </a:r>
            <a:r>
              <a:rPr lang="en-US" b="0" dirty="0" err="1"/>
              <a:t>sinh</a:t>
            </a:r>
            <a:endParaRPr lang="en-US" b="0" dirty="0"/>
          </a:p>
          <a:p>
            <a:r>
              <a:rPr lang="en-US" b="0" dirty="0" err="1"/>
              <a:t>Trong</a:t>
            </a:r>
            <a:r>
              <a:rPr lang="en-US" b="0" dirty="0"/>
              <a:t> </a:t>
            </a:r>
            <a:r>
              <a:rPr lang="en-US" b="0" dirty="0" err="1"/>
              <a:t>học</a:t>
            </a:r>
            <a:r>
              <a:rPr lang="en-US" b="0" dirty="0"/>
              <a:t> </a:t>
            </a:r>
            <a:r>
              <a:rPr lang="en-US" b="0" dirty="0" err="1"/>
              <a:t>máy</a:t>
            </a:r>
            <a:r>
              <a:rPr lang="en-US" b="0" dirty="0"/>
              <a:t> ta </a:t>
            </a:r>
            <a:r>
              <a:rPr lang="en-US" b="0" dirty="0" err="1"/>
              <a:t>đã</a:t>
            </a:r>
            <a:r>
              <a:rPr lang="en-US" b="0" dirty="0"/>
              <a:t> </a:t>
            </a:r>
            <a:r>
              <a:rPr lang="en-US" b="0" dirty="0" err="1"/>
              <a:t>rất</a:t>
            </a:r>
            <a:r>
              <a:rPr lang="en-US" b="0" dirty="0"/>
              <a:t> </a:t>
            </a:r>
            <a:r>
              <a:rPr lang="en-US" b="0" dirty="0" err="1"/>
              <a:t>quen</a:t>
            </a:r>
            <a:r>
              <a:rPr lang="en-US" b="0" dirty="0"/>
              <a:t> </a:t>
            </a:r>
            <a:r>
              <a:rPr lang="en-US" b="0" dirty="0" err="1"/>
              <a:t>với</a:t>
            </a:r>
            <a:r>
              <a:rPr lang="en-US" b="0" dirty="0"/>
              <a:t> </a:t>
            </a:r>
            <a:r>
              <a:rPr lang="en-US" b="0" dirty="0" err="1"/>
              <a:t>các</a:t>
            </a:r>
            <a:r>
              <a:rPr lang="en-US" b="0" dirty="0"/>
              <a:t> </a:t>
            </a:r>
            <a:r>
              <a:rPr lang="en-US" b="0" dirty="0" err="1"/>
              <a:t>mạng</a:t>
            </a:r>
            <a:r>
              <a:rPr lang="en-US" b="0" dirty="0"/>
              <a:t> Classification </a:t>
            </a:r>
            <a:r>
              <a:rPr lang="en-US" b="0" dirty="0" err="1"/>
              <a:t>tức</a:t>
            </a:r>
            <a:r>
              <a:rPr lang="en-US" b="0" dirty="0"/>
              <a:t> </a:t>
            </a:r>
            <a:r>
              <a:rPr lang="en-US" b="0" dirty="0" err="1"/>
              <a:t>là</a:t>
            </a:r>
            <a:r>
              <a:rPr lang="en-US" b="0" dirty="0"/>
              <a:t> ta </a:t>
            </a:r>
            <a:r>
              <a:rPr lang="en-US" b="0" dirty="0" err="1"/>
              <a:t>có</a:t>
            </a:r>
            <a:r>
              <a:rPr lang="en-US" b="0" dirty="0"/>
              <a:t> x (features) </a:t>
            </a:r>
            <a:r>
              <a:rPr lang="en-US" b="0" dirty="0" err="1"/>
              <a:t>và</a:t>
            </a:r>
            <a:r>
              <a:rPr lang="en-US" b="0" dirty="0"/>
              <a:t> </a:t>
            </a:r>
            <a:r>
              <a:rPr lang="en-US" b="0" dirty="0" err="1"/>
              <a:t>mạng</a:t>
            </a:r>
            <a:r>
              <a:rPr lang="en-US" b="0" dirty="0"/>
              <a:t> </a:t>
            </a:r>
            <a:r>
              <a:rPr lang="en-US" b="0" dirty="0" err="1"/>
              <a:t>sẽ</a:t>
            </a:r>
            <a:r>
              <a:rPr lang="en-US" b="0" dirty="0"/>
              <a:t> predict </a:t>
            </a:r>
            <a:r>
              <a:rPr lang="en-US" b="0" dirty="0" err="1"/>
              <a:t>ra</a:t>
            </a:r>
            <a:r>
              <a:rPr lang="en-US" b="0" dirty="0"/>
              <a:t> label Y</a:t>
            </a:r>
          </a:p>
          <a:p>
            <a:endParaRPr lang="en-US" b="0" dirty="0"/>
          </a:p>
          <a:p>
            <a:r>
              <a:rPr lang="en-US" b="1" dirty="0"/>
              <a:t>Generative model</a:t>
            </a:r>
            <a:r>
              <a:rPr lang="en-US" dirty="0"/>
              <a:t>: </a:t>
            </a:r>
            <a:r>
              <a:rPr lang="en-US" dirty="0" err="1"/>
              <a:t>Mạng</a:t>
            </a:r>
            <a:r>
              <a:rPr lang="en-US" baseline="0" dirty="0"/>
              <a:t> </a:t>
            </a:r>
            <a:r>
              <a:rPr lang="en-US" baseline="0" dirty="0" err="1"/>
              <a:t>tạo</a:t>
            </a:r>
            <a:r>
              <a:rPr lang="en-US" baseline="0" dirty="0"/>
              <a:t> </a:t>
            </a:r>
            <a:r>
              <a:rPr lang="en-US" baseline="0" dirty="0" err="1"/>
              <a:t>sinh</a:t>
            </a:r>
            <a:r>
              <a:rPr lang="en-US" baseline="0" dirty="0"/>
              <a:t> </a:t>
            </a:r>
            <a:r>
              <a:rPr lang="en-US" baseline="0" dirty="0" err="1"/>
              <a:t>là</a:t>
            </a:r>
            <a:r>
              <a:rPr lang="en-US" baseline="0" dirty="0"/>
              <a:t> </a:t>
            </a:r>
            <a:r>
              <a:rPr lang="en-US" baseline="0" dirty="0" err="1"/>
              <a:t>đảo</a:t>
            </a:r>
            <a:r>
              <a:rPr lang="en-US" baseline="0" dirty="0"/>
              <a:t> </a:t>
            </a:r>
            <a:r>
              <a:rPr lang="en-US" baseline="0" dirty="0" err="1"/>
              <a:t>ngược</a:t>
            </a:r>
            <a:r>
              <a:rPr lang="en-US" baseline="0" dirty="0"/>
              <a:t> </a:t>
            </a:r>
            <a:r>
              <a:rPr lang="en-US" baseline="0" dirty="0" err="1"/>
              <a:t>của</a:t>
            </a:r>
            <a:r>
              <a:rPr lang="en-US" baseline="0" dirty="0"/>
              <a:t> </a:t>
            </a:r>
            <a:r>
              <a:rPr lang="en-US" baseline="0" dirty="0" err="1"/>
              <a:t>mạng</a:t>
            </a:r>
            <a:r>
              <a:rPr lang="en-US" baseline="0" dirty="0"/>
              <a:t> Classification, </a:t>
            </a:r>
            <a:r>
              <a:rPr lang="en-US" baseline="0" dirty="0" err="1"/>
              <a:t>tức</a:t>
            </a:r>
            <a:r>
              <a:rPr lang="en-US" baseline="0" dirty="0"/>
              <a:t> </a:t>
            </a:r>
            <a:r>
              <a:rPr lang="en-US" baseline="0" dirty="0" err="1"/>
              <a:t>là</a:t>
            </a:r>
            <a:r>
              <a:rPr lang="en-US" baseline="0" dirty="0"/>
              <a:t> ta </a:t>
            </a:r>
            <a:r>
              <a:rPr lang="en-US" baseline="0" dirty="0" err="1"/>
              <a:t>có</a:t>
            </a:r>
            <a:r>
              <a:rPr lang="en-US" baseline="0" dirty="0"/>
              <a:t> label Y </a:t>
            </a:r>
            <a:r>
              <a:rPr lang="en-US" baseline="0" dirty="0" err="1"/>
              <a:t>thì</a:t>
            </a:r>
            <a:r>
              <a:rPr lang="en-US" baseline="0" dirty="0"/>
              <a:t> </a:t>
            </a:r>
            <a:r>
              <a:rPr lang="en-US" baseline="0" dirty="0" err="1"/>
              <a:t>làm</a:t>
            </a:r>
            <a:r>
              <a:rPr lang="en-US" baseline="0" dirty="0"/>
              <a:t> </a:t>
            </a:r>
            <a:r>
              <a:rPr lang="en-US" baseline="0" dirty="0" err="1"/>
              <a:t>sao</a:t>
            </a:r>
            <a:r>
              <a:rPr lang="en-US" baseline="0" dirty="0"/>
              <a:t> </a:t>
            </a:r>
            <a:r>
              <a:rPr lang="en-US" baseline="0" dirty="0" err="1"/>
              <a:t>để</a:t>
            </a:r>
            <a:r>
              <a:rPr lang="en-US" baseline="0" dirty="0"/>
              <a:t> </a:t>
            </a:r>
            <a:r>
              <a:rPr lang="en-US" baseline="0" dirty="0" err="1"/>
              <a:t>tạo</a:t>
            </a:r>
            <a:r>
              <a:rPr lang="en-US" baseline="0" dirty="0"/>
              <a:t> </a:t>
            </a:r>
            <a:r>
              <a:rPr lang="en-US" baseline="0" dirty="0" err="1"/>
              <a:t>ra</a:t>
            </a:r>
            <a:r>
              <a:rPr lang="en-US" baseline="0" dirty="0"/>
              <a:t> x (features)</a:t>
            </a:r>
            <a:endParaRPr lang="en-US" dirty="0"/>
          </a:p>
          <a:p>
            <a:r>
              <a:rPr lang="en-US" dirty="0" err="1"/>
              <a:t>Những</a:t>
            </a:r>
            <a:r>
              <a:rPr lang="en-US" dirty="0"/>
              <a:t> </a:t>
            </a:r>
            <a:r>
              <a:rPr lang="en-US" dirty="0" err="1"/>
              <a:t>mạng</a:t>
            </a:r>
            <a:r>
              <a:rPr lang="en-US" dirty="0"/>
              <a:t> </a:t>
            </a:r>
            <a:r>
              <a:rPr lang="en-US" dirty="0" err="1"/>
              <a:t>tạo</a:t>
            </a:r>
            <a:r>
              <a:rPr lang="en-US" dirty="0"/>
              <a:t> </a:t>
            </a:r>
            <a:r>
              <a:rPr lang="en-US" dirty="0" err="1"/>
              <a:t>sinh</a:t>
            </a:r>
            <a:r>
              <a:rPr lang="en-US" dirty="0"/>
              <a:t> </a:t>
            </a:r>
            <a:r>
              <a:rPr lang="en-US" dirty="0" err="1"/>
              <a:t>đầu</a:t>
            </a:r>
            <a:r>
              <a:rPr lang="en-US" dirty="0"/>
              <a:t> </a:t>
            </a:r>
            <a:r>
              <a:rPr lang="en-US" dirty="0" err="1"/>
              <a:t>tiên</a:t>
            </a:r>
            <a:r>
              <a:rPr lang="en-US" dirty="0"/>
              <a:t> </a:t>
            </a:r>
            <a:r>
              <a:rPr lang="en-US" dirty="0" err="1"/>
              <a:t>dựa</a:t>
            </a:r>
            <a:r>
              <a:rPr lang="en-US" dirty="0"/>
              <a:t> </a:t>
            </a:r>
            <a:r>
              <a:rPr lang="en-US" dirty="0" err="1"/>
              <a:t>trên</a:t>
            </a:r>
            <a:r>
              <a:rPr lang="en-US" dirty="0"/>
              <a:t> ý </a:t>
            </a:r>
            <a:r>
              <a:rPr lang="en-US" dirty="0" err="1"/>
              <a:t>tưởng</a:t>
            </a:r>
            <a:r>
              <a:rPr lang="en-US" dirty="0"/>
              <a:t>, </a:t>
            </a:r>
            <a:r>
              <a:rPr lang="en-US" dirty="0" err="1"/>
              <a:t>giả</a:t>
            </a:r>
            <a:r>
              <a:rPr lang="en-US" dirty="0"/>
              <a:t> </a:t>
            </a:r>
            <a:r>
              <a:rPr lang="en-US" dirty="0" err="1"/>
              <a:t>sử</a:t>
            </a:r>
            <a:r>
              <a:rPr lang="en-US" dirty="0"/>
              <a:t> </a:t>
            </a:r>
            <a:r>
              <a:rPr lang="en-US" dirty="0" err="1"/>
              <a:t>có</a:t>
            </a:r>
            <a:r>
              <a:rPr lang="en-US" dirty="0"/>
              <a:t> </a:t>
            </a:r>
            <a:r>
              <a:rPr lang="en-US" dirty="0" err="1"/>
              <a:t>một</a:t>
            </a:r>
            <a:r>
              <a:rPr lang="en-US" dirty="0"/>
              <a:t> </a:t>
            </a:r>
            <a:r>
              <a:rPr lang="en-US" dirty="0" err="1"/>
              <a:t>phân</a:t>
            </a:r>
            <a:r>
              <a:rPr lang="en-US" dirty="0"/>
              <a:t> </a:t>
            </a:r>
            <a:r>
              <a:rPr lang="en-US" dirty="0" err="1"/>
              <a:t>phối</a:t>
            </a:r>
            <a:r>
              <a:rPr lang="en-US" dirty="0"/>
              <a:t> </a:t>
            </a:r>
            <a:r>
              <a:rPr lang="en-US" dirty="0" err="1"/>
              <a:t>chuẩn</a:t>
            </a:r>
            <a:r>
              <a:rPr lang="en-US" dirty="0"/>
              <a:t> P </a:t>
            </a:r>
            <a:r>
              <a:rPr lang="en-US" dirty="0" err="1"/>
              <a:t>của</a:t>
            </a:r>
            <a:r>
              <a:rPr lang="en-US" dirty="0"/>
              <a:t> </a:t>
            </a:r>
            <a:r>
              <a:rPr lang="en-US" dirty="0" err="1"/>
              <a:t>một</a:t>
            </a:r>
            <a:r>
              <a:rPr lang="en-US" dirty="0"/>
              <a:t> </a:t>
            </a:r>
            <a:r>
              <a:rPr lang="en-US" dirty="0" err="1"/>
              <a:t>tập</a:t>
            </a:r>
            <a:r>
              <a:rPr lang="en-US" dirty="0"/>
              <a:t> </a:t>
            </a:r>
            <a:r>
              <a:rPr lang="en-US" dirty="0" err="1"/>
              <a:t>dữ</a:t>
            </a:r>
            <a:r>
              <a:rPr lang="en-US" dirty="0"/>
              <a:t> lieu, ta </a:t>
            </a:r>
            <a:r>
              <a:rPr lang="en-US" dirty="0" err="1"/>
              <a:t>không</a:t>
            </a:r>
            <a:r>
              <a:rPr lang="en-US" dirty="0"/>
              <a:t> </a:t>
            </a:r>
            <a:r>
              <a:rPr lang="en-US" dirty="0" err="1"/>
              <a:t>biết</a:t>
            </a:r>
            <a:r>
              <a:rPr lang="en-US" dirty="0"/>
              <a:t> , qua </a:t>
            </a:r>
            <a:r>
              <a:rPr lang="en-US" dirty="0" err="1"/>
              <a:t>việc</a:t>
            </a:r>
            <a:r>
              <a:rPr lang="en-US" dirty="0"/>
              <a:t> </a:t>
            </a:r>
            <a:r>
              <a:rPr lang="en-US" dirty="0" err="1"/>
              <a:t>học</a:t>
            </a:r>
            <a:r>
              <a:rPr lang="en-US" dirty="0"/>
              <a:t> </a:t>
            </a:r>
            <a:r>
              <a:rPr lang="en-US" dirty="0" err="1"/>
              <a:t>từ</a:t>
            </a:r>
            <a:r>
              <a:rPr lang="en-US" dirty="0"/>
              <a:t> </a:t>
            </a:r>
            <a:r>
              <a:rPr lang="en-US" dirty="0" err="1"/>
              <a:t>tập</a:t>
            </a:r>
            <a:r>
              <a:rPr lang="en-US" dirty="0"/>
              <a:t> </a:t>
            </a:r>
            <a:r>
              <a:rPr lang="en-US" dirty="0" err="1"/>
              <a:t>dữ</a:t>
            </a:r>
            <a:r>
              <a:rPr lang="en-US" dirty="0"/>
              <a:t> lieu D ta </a:t>
            </a:r>
            <a:r>
              <a:rPr lang="en-US" dirty="0" err="1"/>
              <a:t>kì</a:t>
            </a:r>
            <a:r>
              <a:rPr lang="en-US" dirty="0"/>
              <a:t> </a:t>
            </a:r>
            <a:r>
              <a:rPr lang="en-US" dirty="0" err="1"/>
              <a:t>vọng</a:t>
            </a:r>
            <a:r>
              <a:rPr lang="en-US" dirty="0"/>
              <a:t> </a:t>
            </a:r>
            <a:r>
              <a:rPr lang="en-US" dirty="0" err="1"/>
              <a:t>có</a:t>
            </a:r>
            <a:r>
              <a:rPr lang="en-US" dirty="0"/>
              <a:t> </a:t>
            </a:r>
            <a:r>
              <a:rPr lang="en-US" dirty="0" err="1"/>
              <a:t>thể</a:t>
            </a:r>
            <a:r>
              <a:rPr lang="en-US" dirty="0"/>
              <a:t> </a:t>
            </a:r>
            <a:r>
              <a:rPr lang="en-US" dirty="0" err="1"/>
              <a:t>tạo</a:t>
            </a:r>
            <a:r>
              <a:rPr lang="en-US" dirty="0"/>
              <a:t> </a:t>
            </a:r>
            <a:r>
              <a:rPr lang="en-US" dirty="0" err="1"/>
              <a:t>ra</a:t>
            </a:r>
            <a:r>
              <a:rPr lang="en-US" dirty="0"/>
              <a:t> </a:t>
            </a:r>
            <a:r>
              <a:rPr lang="en-US" dirty="0" err="1"/>
              <a:t>một</a:t>
            </a:r>
            <a:r>
              <a:rPr lang="en-US" dirty="0"/>
              <a:t> </a:t>
            </a:r>
            <a:r>
              <a:rPr lang="en-US" dirty="0" err="1"/>
              <a:t>phân</a:t>
            </a:r>
            <a:r>
              <a:rPr lang="en-US" dirty="0"/>
              <a:t> </a:t>
            </a:r>
            <a:r>
              <a:rPr lang="en-US" dirty="0" err="1"/>
              <a:t>phối</a:t>
            </a:r>
            <a:r>
              <a:rPr lang="en-US" dirty="0"/>
              <a:t> P </a:t>
            </a:r>
            <a:r>
              <a:rPr lang="en-US" dirty="0" err="1"/>
              <a:t>mũ</a:t>
            </a:r>
            <a:r>
              <a:rPr lang="en-US" dirty="0"/>
              <a:t>  </a:t>
            </a:r>
            <a:r>
              <a:rPr lang="en-US" dirty="0" err="1"/>
              <a:t>mới</a:t>
            </a:r>
            <a:r>
              <a:rPr lang="en-US" dirty="0"/>
              <a:t> </a:t>
            </a:r>
            <a:r>
              <a:rPr lang="en-US" dirty="0" err="1"/>
              <a:t>mà</a:t>
            </a:r>
            <a:r>
              <a:rPr lang="en-US" dirty="0"/>
              <a:t> </a:t>
            </a:r>
            <a:r>
              <a:rPr lang="en-US" dirty="0" err="1"/>
              <a:t>có</a:t>
            </a:r>
            <a:r>
              <a:rPr lang="en-US" dirty="0"/>
              <a:t> </a:t>
            </a:r>
            <a:r>
              <a:rPr lang="en-US" dirty="0" err="1"/>
              <a:t>thể</a:t>
            </a:r>
            <a:r>
              <a:rPr lang="en-US" dirty="0"/>
              <a:t> </a:t>
            </a:r>
            <a:r>
              <a:rPr lang="en-US" dirty="0" err="1"/>
              <a:t>gần</a:t>
            </a:r>
            <a:r>
              <a:rPr lang="en-US" dirty="0"/>
              <a:t> </a:t>
            </a:r>
            <a:r>
              <a:rPr lang="en-US" dirty="0" err="1"/>
              <a:t>giống</a:t>
            </a:r>
            <a:r>
              <a:rPr lang="en-US" dirty="0"/>
              <a:t> </a:t>
            </a:r>
            <a:r>
              <a:rPr lang="en-US" dirty="0" err="1"/>
              <a:t>với</a:t>
            </a:r>
            <a:r>
              <a:rPr lang="en-US" dirty="0"/>
              <a:t> </a:t>
            </a:r>
            <a:r>
              <a:rPr lang="en-US" dirty="0" err="1"/>
              <a:t>phân</a:t>
            </a:r>
            <a:r>
              <a:rPr lang="en-US" dirty="0"/>
              <a:t> </a:t>
            </a:r>
            <a:r>
              <a:rPr lang="en-US" dirty="0" err="1"/>
              <a:t>phối</a:t>
            </a:r>
            <a:r>
              <a:rPr lang="en-US" dirty="0"/>
              <a:t> </a:t>
            </a:r>
            <a:r>
              <a:rPr lang="en-US" dirty="0" err="1"/>
              <a:t>của</a:t>
            </a:r>
            <a:r>
              <a:rPr lang="en-US" dirty="0"/>
              <a:t> P </a:t>
            </a:r>
            <a:r>
              <a:rPr lang="en-US" dirty="0" err="1"/>
              <a:t>nhẩt</a:t>
            </a:r>
            <a:r>
              <a:rPr lang="en-US" dirty="0"/>
              <a:t>. </a:t>
            </a:r>
            <a:r>
              <a:rPr lang="en-US" b="1" dirty="0" err="1"/>
              <a:t>Từ</a:t>
            </a:r>
            <a:r>
              <a:rPr lang="en-US" b="1" baseline="0" dirty="0"/>
              <a:t> P </a:t>
            </a:r>
            <a:r>
              <a:rPr lang="en-US" b="1" baseline="0" dirty="0" err="1"/>
              <a:t>mũ</a:t>
            </a:r>
            <a:r>
              <a:rPr lang="en-US" b="1" baseline="0" dirty="0"/>
              <a:t> ta </a:t>
            </a:r>
            <a:r>
              <a:rPr lang="en-US" b="1" baseline="0" dirty="0" err="1"/>
              <a:t>có</a:t>
            </a:r>
            <a:r>
              <a:rPr lang="en-US" b="1" baseline="0" dirty="0"/>
              <a:t> </a:t>
            </a:r>
            <a:r>
              <a:rPr lang="en-US" b="1" baseline="0" dirty="0" err="1"/>
              <a:t>thể</a:t>
            </a:r>
            <a:r>
              <a:rPr lang="en-US" b="1" baseline="0" dirty="0"/>
              <a:t> generate </a:t>
            </a:r>
            <a:r>
              <a:rPr lang="en-US" b="1" baseline="0" dirty="0" err="1"/>
              <a:t>ra</a:t>
            </a:r>
            <a:r>
              <a:rPr lang="en-US" b="1" baseline="0" dirty="0"/>
              <a:t> </a:t>
            </a:r>
            <a:r>
              <a:rPr lang="en-US" b="1" baseline="0" dirty="0" err="1"/>
              <a:t>dữ</a:t>
            </a:r>
            <a:r>
              <a:rPr lang="en-US" b="1" baseline="0" dirty="0"/>
              <a:t> </a:t>
            </a:r>
            <a:r>
              <a:rPr lang="en-US" b="1" baseline="0" dirty="0" err="1"/>
              <a:t>liệu</a:t>
            </a:r>
            <a:r>
              <a:rPr lang="en-US" b="1" baseline="0" dirty="0"/>
              <a:t> </a:t>
            </a:r>
            <a:r>
              <a:rPr lang="en-US" b="1" baseline="0" dirty="0" err="1"/>
              <a:t>gần</a:t>
            </a:r>
            <a:r>
              <a:rPr lang="en-US" b="1" baseline="0" dirty="0"/>
              <a:t> </a:t>
            </a:r>
            <a:r>
              <a:rPr lang="en-US" b="1" baseline="0" dirty="0" err="1"/>
              <a:t>giống</a:t>
            </a:r>
            <a:r>
              <a:rPr lang="en-US" b="1" baseline="0" dirty="0"/>
              <a:t> </a:t>
            </a:r>
            <a:r>
              <a:rPr lang="en-US" b="1" baseline="0" dirty="0" err="1"/>
              <a:t>nhất</a:t>
            </a:r>
            <a:r>
              <a:rPr lang="en-US" b="1" baseline="0" dirty="0"/>
              <a:t> </a:t>
            </a:r>
            <a:r>
              <a:rPr lang="en-US" b="1" baseline="0" dirty="0" err="1"/>
              <a:t>với</a:t>
            </a:r>
            <a:r>
              <a:rPr lang="en-US" b="1" baseline="0" dirty="0"/>
              <a:t> </a:t>
            </a:r>
            <a:r>
              <a:rPr lang="en-US" b="1" baseline="0" dirty="0" err="1"/>
              <a:t>dữ</a:t>
            </a:r>
            <a:r>
              <a:rPr lang="en-US" b="1" baseline="0" dirty="0"/>
              <a:t> </a:t>
            </a:r>
            <a:r>
              <a:rPr lang="en-US" b="1" baseline="0" dirty="0" err="1"/>
              <a:t>liệu</a:t>
            </a:r>
            <a:r>
              <a:rPr lang="en-US" b="1" baseline="0" dirty="0"/>
              <a:t> </a:t>
            </a:r>
            <a:r>
              <a:rPr lang="en-US" b="1" baseline="0" dirty="0" err="1"/>
              <a:t>thuộc</a:t>
            </a:r>
            <a:r>
              <a:rPr lang="en-US" b="1" baseline="0" dirty="0"/>
              <a:t> D</a:t>
            </a:r>
            <a:endParaRPr lang="en-US" b="1" dirty="0"/>
          </a:p>
          <a:p>
            <a:endParaRPr lang="en-US" dirty="0"/>
          </a:p>
          <a:p>
            <a:r>
              <a:rPr lang="en-US" b="1" dirty="0" err="1"/>
              <a:t>Cách</a:t>
            </a:r>
            <a:r>
              <a:rPr lang="en-US" b="1" dirty="0"/>
              <a:t> </a:t>
            </a:r>
            <a:r>
              <a:rPr lang="en-US" b="1" dirty="0" err="1"/>
              <a:t>tiếp</a:t>
            </a:r>
            <a:r>
              <a:rPr lang="en-US" b="1" dirty="0"/>
              <a:t> </a:t>
            </a:r>
            <a:r>
              <a:rPr lang="en-US" b="1" dirty="0" err="1"/>
              <a:t>cận</a:t>
            </a:r>
            <a:r>
              <a:rPr lang="en-US" b="1" dirty="0"/>
              <a:t>: </a:t>
            </a:r>
            <a:r>
              <a:rPr lang="en-US" b="0" dirty="0" err="1"/>
              <a:t>Mạng</a:t>
            </a:r>
            <a:r>
              <a:rPr lang="en-US" b="0" dirty="0"/>
              <a:t> </a:t>
            </a:r>
            <a:r>
              <a:rPr lang="en-US" b="0" dirty="0" err="1"/>
              <a:t>tạo</a:t>
            </a:r>
            <a:r>
              <a:rPr lang="en-US" b="0" dirty="0"/>
              <a:t> </a:t>
            </a:r>
            <a:r>
              <a:rPr lang="en-US" b="0" dirty="0" err="1"/>
              <a:t>sinh</a:t>
            </a:r>
            <a:r>
              <a:rPr lang="en-US" b="0" dirty="0"/>
              <a:t> </a:t>
            </a:r>
            <a:r>
              <a:rPr lang="en-US" b="0" dirty="0" err="1"/>
              <a:t>hiện</a:t>
            </a:r>
            <a:r>
              <a:rPr lang="en-US" b="0" dirty="0"/>
              <a:t> </a:t>
            </a:r>
            <a:r>
              <a:rPr lang="en-US" b="0" dirty="0" err="1"/>
              <a:t>đại</a:t>
            </a:r>
            <a:r>
              <a:rPr lang="en-US" b="0" dirty="0"/>
              <a:t> </a:t>
            </a:r>
            <a:r>
              <a:rPr lang="en-US" b="0" dirty="0" err="1"/>
              <a:t>phải</a:t>
            </a:r>
            <a:r>
              <a:rPr lang="en-US" b="0" dirty="0"/>
              <a:t> </a:t>
            </a:r>
            <a:r>
              <a:rPr lang="en-US" b="0" dirty="0" err="1"/>
              <a:t>làm</a:t>
            </a:r>
            <a:r>
              <a:rPr lang="en-US" b="0" dirty="0"/>
              <a:t> </a:t>
            </a:r>
            <a:r>
              <a:rPr lang="en-US" b="0" dirty="0" err="1"/>
              <a:t>việc</a:t>
            </a:r>
            <a:r>
              <a:rPr lang="en-US" b="0" dirty="0"/>
              <a:t> </a:t>
            </a:r>
            <a:r>
              <a:rPr lang="en-US" b="0" dirty="0" err="1"/>
              <a:t>với</a:t>
            </a:r>
            <a:r>
              <a:rPr lang="en-US" b="0" dirty="0"/>
              <a:t> </a:t>
            </a:r>
            <a:r>
              <a:rPr lang="en-US" b="0" dirty="0" err="1"/>
              <a:t>tập</a:t>
            </a:r>
            <a:r>
              <a:rPr lang="en-US" b="0" dirty="0"/>
              <a:t> </a:t>
            </a:r>
            <a:r>
              <a:rPr lang="en-US" b="0" dirty="0" err="1"/>
              <a:t>dữ</a:t>
            </a:r>
            <a:r>
              <a:rPr lang="en-US" b="0" dirty="0"/>
              <a:t> </a:t>
            </a:r>
            <a:r>
              <a:rPr lang="en-US" b="0" dirty="0" err="1"/>
              <a:t>liệu</a:t>
            </a:r>
            <a:r>
              <a:rPr lang="en-US" b="0" dirty="0"/>
              <a:t> </a:t>
            </a:r>
            <a:r>
              <a:rPr lang="en-US" b="0" dirty="0" err="1"/>
              <a:t>có</a:t>
            </a:r>
            <a:r>
              <a:rPr lang="en-US" b="0" dirty="0"/>
              <a:t> </a:t>
            </a:r>
            <a:r>
              <a:rPr lang="en-US" b="0" dirty="0" err="1"/>
              <a:t>số</a:t>
            </a:r>
            <a:r>
              <a:rPr lang="en-US" b="0" dirty="0"/>
              <a:t> </a:t>
            </a:r>
            <a:r>
              <a:rPr lang="en-US" b="0" dirty="0" err="1"/>
              <a:t>chiều</a:t>
            </a:r>
            <a:r>
              <a:rPr lang="en-US" b="0" dirty="0"/>
              <a:t> </a:t>
            </a:r>
            <a:r>
              <a:rPr lang="en-US" b="0" dirty="0" err="1"/>
              <a:t>lớn</a:t>
            </a:r>
            <a:r>
              <a:rPr lang="en-US" b="0" dirty="0"/>
              <a:t> (high-</a:t>
            </a:r>
            <a:r>
              <a:rPr lang="en-US" b="0" dirty="0" err="1"/>
              <a:t>dememsional</a:t>
            </a:r>
            <a:r>
              <a:rPr lang="en-US" b="0" dirty="0"/>
              <a:t>) </a:t>
            </a:r>
            <a:r>
              <a:rPr lang="en-US" b="0" dirty="0" err="1"/>
              <a:t>thì</a:t>
            </a:r>
            <a:r>
              <a:rPr lang="en-US" b="0" dirty="0"/>
              <a:t> </a:t>
            </a:r>
            <a:r>
              <a:rPr lang="en-US" b="0" dirty="0" err="1"/>
              <a:t>việc</a:t>
            </a:r>
            <a:r>
              <a:rPr lang="en-US" b="0" dirty="0"/>
              <a:t> </a:t>
            </a:r>
            <a:r>
              <a:rPr lang="en-US" b="0" dirty="0" err="1"/>
              <a:t>tìm</a:t>
            </a:r>
            <a:r>
              <a:rPr lang="en-US" b="0" dirty="0"/>
              <a:t> </a:t>
            </a:r>
            <a:r>
              <a:rPr lang="en-US" b="0" dirty="0" err="1"/>
              <a:t>ra</a:t>
            </a:r>
            <a:r>
              <a:rPr lang="en-US" b="0" dirty="0"/>
              <a:t> P </a:t>
            </a:r>
            <a:r>
              <a:rPr lang="en-US" b="0" dirty="0" err="1"/>
              <a:t>mũ</a:t>
            </a:r>
            <a:r>
              <a:rPr lang="en-US" b="0" dirty="0"/>
              <a:t> </a:t>
            </a:r>
            <a:r>
              <a:rPr lang="en-US" b="0" dirty="0" err="1"/>
              <a:t>là</a:t>
            </a:r>
            <a:r>
              <a:rPr lang="en-US" b="0" dirty="0"/>
              <a:t> </a:t>
            </a:r>
            <a:r>
              <a:rPr lang="en-US" b="0" dirty="0" err="1"/>
              <a:t>hết</a:t>
            </a:r>
            <a:r>
              <a:rPr lang="en-US" b="0" dirty="0"/>
              <a:t> </a:t>
            </a:r>
            <a:r>
              <a:rPr lang="en-US" b="0" dirty="0" err="1"/>
              <a:t>sức</a:t>
            </a:r>
            <a:r>
              <a:rPr lang="en-US" b="0" dirty="0"/>
              <a:t> </a:t>
            </a:r>
            <a:r>
              <a:rPr lang="en-US" b="0" dirty="0" err="1"/>
              <a:t>khó</a:t>
            </a:r>
            <a:r>
              <a:rPr lang="en-US" b="0" dirty="0"/>
              <a:t> </a:t>
            </a:r>
            <a:r>
              <a:rPr lang="en-US" b="0" dirty="0" err="1"/>
              <a:t>khăn</a:t>
            </a:r>
            <a:r>
              <a:rPr lang="en-US" b="0" dirty="0"/>
              <a:t>. </a:t>
            </a:r>
            <a:r>
              <a:rPr lang="en-US" b="1" dirty="0" err="1"/>
              <a:t>Một</a:t>
            </a:r>
            <a:r>
              <a:rPr lang="en-US" b="1" dirty="0"/>
              <a:t> </a:t>
            </a:r>
            <a:r>
              <a:rPr lang="en-US" b="1" dirty="0" err="1"/>
              <a:t>hướng</a:t>
            </a:r>
            <a:r>
              <a:rPr lang="en-US" b="1" dirty="0"/>
              <a:t> </a:t>
            </a:r>
            <a:r>
              <a:rPr lang="en-US" b="1" dirty="0" err="1"/>
              <a:t>nghiên</a:t>
            </a:r>
            <a:r>
              <a:rPr lang="en-US" b="1" dirty="0"/>
              <a:t> </a:t>
            </a:r>
            <a:r>
              <a:rPr lang="en-US" b="1" dirty="0" err="1"/>
              <a:t>cứu</a:t>
            </a:r>
            <a:r>
              <a:rPr lang="en-US" b="1" dirty="0"/>
              <a:t> </a:t>
            </a:r>
            <a:r>
              <a:rPr lang="en-US" b="1" dirty="0" err="1"/>
              <a:t>khác</a:t>
            </a:r>
            <a:endParaRPr lang="en-US" b="1" dirty="0"/>
          </a:p>
          <a:p>
            <a:r>
              <a:rPr lang="en-US" b="0" dirty="0" err="1"/>
              <a:t>Là</a:t>
            </a:r>
            <a:r>
              <a:rPr lang="en-US" b="0" dirty="0"/>
              <a:t>, </a:t>
            </a:r>
            <a:r>
              <a:rPr lang="en-US" b="1" dirty="0" err="1"/>
              <a:t>Nếu</a:t>
            </a:r>
            <a:r>
              <a:rPr lang="en-US" b="1" baseline="0" dirty="0"/>
              <a:t> ta </a:t>
            </a:r>
            <a:r>
              <a:rPr lang="en-US" b="1" baseline="0" dirty="0" err="1"/>
              <a:t>chỉ</a:t>
            </a:r>
            <a:r>
              <a:rPr lang="en-US" b="1" baseline="0" dirty="0"/>
              <a:t> </a:t>
            </a:r>
            <a:r>
              <a:rPr lang="en-US" b="1" baseline="0" dirty="0" err="1"/>
              <a:t>tập</a:t>
            </a:r>
            <a:r>
              <a:rPr lang="en-US" b="1" baseline="0" dirty="0"/>
              <a:t> </a:t>
            </a:r>
            <a:r>
              <a:rPr lang="en-US" b="1" baseline="0" dirty="0" err="1"/>
              <a:t>trung</a:t>
            </a:r>
            <a:r>
              <a:rPr lang="en-US" b="1" baseline="0" dirty="0"/>
              <a:t> </a:t>
            </a:r>
            <a:r>
              <a:rPr lang="en-US" b="1" baseline="0" dirty="0" err="1"/>
              <a:t>làm</a:t>
            </a:r>
            <a:r>
              <a:rPr lang="en-US" b="1" baseline="0" dirty="0"/>
              <a:t> </a:t>
            </a:r>
            <a:r>
              <a:rPr lang="en-US" b="1" baseline="0" dirty="0" err="1"/>
              <a:t>sao</a:t>
            </a:r>
            <a:r>
              <a:rPr lang="en-US" b="1" baseline="0" dirty="0"/>
              <a:t> </a:t>
            </a:r>
            <a:r>
              <a:rPr lang="en-US" b="1" baseline="0" dirty="0" err="1"/>
              <a:t>để</a:t>
            </a:r>
            <a:r>
              <a:rPr lang="en-US" b="1" baseline="0" dirty="0"/>
              <a:t> generate </a:t>
            </a:r>
            <a:r>
              <a:rPr lang="en-US" b="1" baseline="0" dirty="0" err="1"/>
              <a:t>dữ</a:t>
            </a:r>
            <a:r>
              <a:rPr lang="en-US" b="1" baseline="0" dirty="0"/>
              <a:t> </a:t>
            </a:r>
            <a:r>
              <a:rPr lang="en-US" b="1" baseline="0" dirty="0" err="1"/>
              <a:t>liệu</a:t>
            </a:r>
            <a:r>
              <a:rPr lang="en-US" b="1" baseline="0" dirty="0"/>
              <a:t> </a:t>
            </a:r>
            <a:r>
              <a:rPr lang="en-US" b="1" baseline="0" dirty="0" err="1"/>
              <a:t>thôi</a:t>
            </a:r>
            <a:r>
              <a:rPr lang="en-US" b="1" baseline="0" dirty="0"/>
              <a:t>, </a:t>
            </a:r>
            <a:r>
              <a:rPr lang="en-US" b="1" baseline="0" dirty="0" err="1"/>
              <a:t>và</a:t>
            </a:r>
            <a:r>
              <a:rPr lang="en-US" b="1" baseline="0" dirty="0"/>
              <a:t> </a:t>
            </a:r>
            <a:r>
              <a:rPr lang="en-US" b="1" baseline="0" dirty="0" err="1"/>
              <a:t>không</a:t>
            </a:r>
            <a:r>
              <a:rPr lang="en-US" b="1" baseline="0" dirty="0"/>
              <a:t> </a:t>
            </a:r>
            <a:r>
              <a:rPr lang="en-US" b="1" baseline="0" dirty="0" err="1"/>
              <a:t>quan</a:t>
            </a:r>
            <a:r>
              <a:rPr lang="en-US" b="1" baseline="0" dirty="0"/>
              <a:t> </a:t>
            </a:r>
            <a:r>
              <a:rPr lang="en-US" b="1" baseline="0" dirty="0" err="1"/>
              <a:t>tâm</a:t>
            </a:r>
            <a:r>
              <a:rPr lang="en-US" b="1" baseline="0" dirty="0"/>
              <a:t> </a:t>
            </a:r>
            <a:r>
              <a:rPr lang="en-US" b="1" baseline="0" dirty="0" err="1"/>
              <a:t>đến</a:t>
            </a:r>
            <a:r>
              <a:rPr lang="en-US" b="1" baseline="0" dirty="0"/>
              <a:t> </a:t>
            </a:r>
            <a:r>
              <a:rPr lang="en-US" b="1" baseline="0" dirty="0" err="1"/>
              <a:t>phân</a:t>
            </a:r>
            <a:r>
              <a:rPr lang="en-US" b="1" baseline="0" dirty="0"/>
              <a:t> </a:t>
            </a:r>
            <a:r>
              <a:rPr lang="en-US" b="1" baseline="0" dirty="0" err="1"/>
              <a:t>phối</a:t>
            </a:r>
            <a:r>
              <a:rPr lang="en-US" b="1" baseline="0" dirty="0"/>
              <a:t> </a:t>
            </a:r>
            <a:r>
              <a:rPr lang="en-US" b="1" baseline="0" dirty="0" err="1"/>
              <a:t>của</a:t>
            </a:r>
            <a:r>
              <a:rPr lang="en-US" b="1" baseline="0" dirty="0"/>
              <a:t> </a:t>
            </a:r>
            <a:r>
              <a:rPr lang="en-US" b="1" baseline="0" dirty="0" err="1"/>
              <a:t>nó</a:t>
            </a:r>
            <a:r>
              <a:rPr lang="en-US" b="1" baseline="0" dirty="0"/>
              <a:t> </a:t>
            </a:r>
            <a:r>
              <a:rPr lang="en-US" b="0" baseline="0" dirty="0"/>
              <a:t>=&gt;</a:t>
            </a:r>
            <a:r>
              <a:rPr lang="en-US" b="0" dirty="0"/>
              <a:t> </a:t>
            </a:r>
            <a:r>
              <a:rPr lang="en-US" b="0" dirty="0" err="1"/>
              <a:t>chỉ</a:t>
            </a:r>
            <a:r>
              <a:rPr lang="en-US" b="0" dirty="0"/>
              <a:t> </a:t>
            </a:r>
            <a:r>
              <a:rPr lang="en-US" b="0" dirty="0" err="1"/>
              <a:t>ước</a:t>
            </a:r>
            <a:r>
              <a:rPr lang="en-US" b="0" dirty="0"/>
              <a:t> </a:t>
            </a:r>
            <a:r>
              <a:rPr lang="en-US" b="0" dirty="0" err="1"/>
              <a:t>lượng</a:t>
            </a:r>
            <a:r>
              <a:rPr lang="en-US" b="0" dirty="0"/>
              <a:t> </a:t>
            </a:r>
            <a:r>
              <a:rPr lang="en-US" b="0" dirty="0" err="1"/>
              <a:t>một</a:t>
            </a:r>
            <a:r>
              <a:rPr lang="en-US" b="0" dirty="0"/>
              <a:t> generative model G </a:t>
            </a:r>
            <a:r>
              <a:rPr lang="en-US" b="0" dirty="0" err="1"/>
              <a:t>sao</a:t>
            </a:r>
            <a:r>
              <a:rPr lang="en-US" b="0" dirty="0"/>
              <a:t> </a:t>
            </a:r>
            <a:r>
              <a:rPr lang="en-US" b="0" dirty="0" err="1"/>
              <a:t>cho</a:t>
            </a:r>
            <a:r>
              <a:rPr lang="en-US" b="0" dirty="0"/>
              <a:t> </a:t>
            </a:r>
            <a:r>
              <a:rPr lang="en-US" b="0" dirty="0" err="1"/>
              <a:t>mà</a:t>
            </a:r>
            <a:r>
              <a:rPr lang="en-US" b="0" dirty="0"/>
              <a:t> </a:t>
            </a:r>
            <a:r>
              <a:rPr lang="en-US" b="0" dirty="0" err="1"/>
              <a:t>nó</a:t>
            </a:r>
            <a:r>
              <a:rPr lang="en-US" b="0" dirty="0"/>
              <a:t> </a:t>
            </a:r>
            <a:r>
              <a:rPr lang="en-US" b="0" dirty="0" err="1"/>
              <a:t>tạo</a:t>
            </a:r>
            <a:r>
              <a:rPr lang="en-US" b="0" dirty="0"/>
              <a:t> </a:t>
            </a:r>
            <a:r>
              <a:rPr lang="en-US" b="0" dirty="0" err="1"/>
              <a:t>ra</a:t>
            </a:r>
            <a:r>
              <a:rPr lang="en-US" b="0" dirty="0"/>
              <a:t> </a:t>
            </a:r>
            <a:r>
              <a:rPr lang="en-US" b="0" dirty="0" err="1"/>
              <a:t>dữ</a:t>
            </a:r>
            <a:r>
              <a:rPr lang="en-US" b="0" dirty="0"/>
              <a:t> </a:t>
            </a:r>
            <a:r>
              <a:rPr lang="en-US" b="0" dirty="0" err="1"/>
              <a:t>liệu</a:t>
            </a:r>
            <a:r>
              <a:rPr lang="en-US" b="0" dirty="0"/>
              <a:t> </a:t>
            </a:r>
            <a:r>
              <a:rPr lang="en-US" b="0" dirty="0" err="1"/>
              <a:t>giống</a:t>
            </a:r>
            <a:r>
              <a:rPr lang="en-US" b="0" dirty="0"/>
              <a:t> </a:t>
            </a:r>
            <a:r>
              <a:rPr lang="en-US" b="0" dirty="0" err="1"/>
              <a:t>nhất</a:t>
            </a:r>
            <a:r>
              <a:rPr lang="en-US" b="0" dirty="0"/>
              <a:t> </a:t>
            </a:r>
            <a:r>
              <a:rPr lang="en-US" b="0" dirty="0" err="1"/>
              <a:t>với</a:t>
            </a:r>
            <a:r>
              <a:rPr lang="en-US" b="0" dirty="0"/>
              <a:t> </a:t>
            </a:r>
            <a:r>
              <a:rPr lang="en-US" b="0" dirty="0" err="1"/>
              <a:t>dữ</a:t>
            </a:r>
            <a:r>
              <a:rPr lang="en-US" b="0" dirty="0"/>
              <a:t> lieu </a:t>
            </a:r>
            <a:r>
              <a:rPr lang="en-US" b="0" dirty="0" err="1"/>
              <a:t>được</a:t>
            </a:r>
            <a:r>
              <a:rPr lang="en-US" b="0" dirty="0"/>
              <a:t> </a:t>
            </a:r>
            <a:r>
              <a:rPr lang="en-US" b="0" dirty="0" err="1"/>
              <a:t>tạo</a:t>
            </a:r>
            <a:r>
              <a:rPr lang="en-US" b="0" dirty="0"/>
              <a:t> </a:t>
            </a:r>
            <a:r>
              <a:rPr lang="en-US" b="0" dirty="0" err="1"/>
              <a:t>ra</a:t>
            </a:r>
            <a:r>
              <a:rPr lang="en-US" b="0" dirty="0"/>
              <a:t> </a:t>
            </a:r>
            <a:r>
              <a:rPr lang="en-US" b="0" dirty="0" err="1"/>
              <a:t>từ</a:t>
            </a:r>
            <a:r>
              <a:rPr lang="en-US" b="0" baseline="0" dirty="0"/>
              <a:t> D </a:t>
            </a:r>
            <a:r>
              <a:rPr lang="en-US" b="0" baseline="0" dirty="0" err="1"/>
              <a:t>và</a:t>
            </a:r>
            <a:r>
              <a:rPr lang="en-US" b="0" baseline="0" dirty="0"/>
              <a:t> </a:t>
            </a:r>
            <a:r>
              <a:rPr lang="en-US" b="0" baseline="0" dirty="0" err="1"/>
              <a:t>không</a:t>
            </a:r>
            <a:r>
              <a:rPr lang="en-US" b="0" baseline="0" dirty="0"/>
              <a:t> </a:t>
            </a:r>
            <a:r>
              <a:rPr lang="en-US" b="0" baseline="0" dirty="0" err="1"/>
              <a:t>cần</a:t>
            </a:r>
            <a:r>
              <a:rPr lang="en-US" b="0" baseline="0" dirty="0"/>
              <a:t> </a:t>
            </a:r>
            <a:r>
              <a:rPr lang="en-US" b="0" baseline="0" dirty="0" err="1"/>
              <a:t>quan</a:t>
            </a:r>
            <a:r>
              <a:rPr lang="en-US" b="0" baseline="0" dirty="0"/>
              <a:t> </a:t>
            </a:r>
            <a:r>
              <a:rPr lang="en-US" b="0" baseline="0" dirty="0" err="1"/>
              <a:t>tâm</a:t>
            </a:r>
            <a:r>
              <a:rPr lang="en-US" b="0" baseline="0" dirty="0"/>
              <a:t> </a:t>
            </a:r>
            <a:r>
              <a:rPr lang="en-US" b="0" baseline="0" dirty="0" err="1"/>
              <a:t>phân</a:t>
            </a:r>
            <a:r>
              <a:rPr lang="en-US" b="0" baseline="0" dirty="0"/>
              <a:t> </a:t>
            </a:r>
            <a:r>
              <a:rPr lang="en-US" b="0" baseline="0" dirty="0" err="1"/>
              <a:t>phối</a:t>
            </a:r>
            <a:r>
              <a:rPr lang="en-US" b="0" baseline="0" dirty="0"/>
              <a:t> </a:t>
            </a:r>
            <a:r>
              <a:rPr lang="en-US" b="0" baseline="0" dirty="0" err="1"/>
              <a:t>của</a:t>
            </a:r>
            <a:r>
              <a:rPr lang="en-US" b="0" baseline="0" dirty="0"/>
              <a:t> </a:t>
            </a:r>
            <a:r>
              <a:rPr lang="en-US" b="0" baseline="0" dirty="0" err="1"/>
              <a:t>nó</a:t>
            </a:r>
            <a:endParaRPr lang="en-US" b="0" dirty="0"/>
          </a:p>
          <a:p>
            <a:endParaRPr lang="en-US" b="0" dirty="0"/>
          </a:p>
          <a:p>
            <a:r>
              <a:rPr lang="en-US" b="0" dirty="0" err="1"/>
              <a:t>Có</a:t>
            </a:r>
            <a:r>
              <a:rPr lang="en-US" b="0" dirty="0"/>
              <a:t> 2 </a:t>
            </a:r>
            <a:r>
              <a:rPr lang="en-US" b="0" dirty="0" err="1"/>
              <a:t>cách</a:t>
            </a:r>
            <a:r>
              <a:rPr lang="en-US" b="0" dirty="0"/>
              <a:t> </a:t>
            </a:r>
            <a:r>
              <a:rPr lang="en-US" b="0" dirty="0" err="1"/>
              <a:t>phổ</a:t>
            </a:r>
            <a:r>
              <a:rPr lang="en-US" b="0" dirty="0"/>
              <a:t> </a:t>
            </a:r>
            <a:r>
              <a:rPr lang="en-US" b="0" dirty="0" err="1"/>
              <a:t>biến</a:t>
            </a:r>
            <a:r>
              <a:rPr lang="en-US" b="0" dirty="0"/>
              <a:t> </a:t>
            </a:r>
            <a:r>
              <a:rPr lang="en-US" b="0" dirty="0" err="1"/>
              <a:t>để</a:t>
            </a:r>
            <a:r>
              <a:rPr lang="en-US" b="0" dirty="0"/>
              <a:t> </a:t>
            </a:r>
            <a:r>
              <a:rPr lang="en-US" b="0" dirty="0" err="1"/>
              <a:t>thực</a:t>
            </a:r>
            <a:r>
              <a:rPr lang="en-US" b="0" dirty="0"/>
              <a:t> </a:t>
            </a:r>
            <a:r>
              <a:rPr lang="en-US" b="0" dirty="0" err="1"/>
              <a:t>hiện</a:t>
            </a:r>
            <a:r>
              <a:rPr lang="en-US" b="0" dirty="0"/>
              <a:t> </a:t>
            </a:r>
            <a:r>
              <a:rPr lang="en-US" b="0" dirty="0" err="1"/>
              <a:t>việc</a:t>
            </a:r>
            <a:r>
              <a:rPr lang="en-US" b="0" dirty="0"/>
              <a:t> </a:t>
            </a:r>
            <a:r>
              <a:rPr lang="en-US" b="0" dirty="0" err="1"/>
              <a:t>tạo</a:t>
            </a:r>
            <a:r>
              <a:rPr lang="en-US" b="0" dirty="0"/>
              <a:t> </a:t>
            </a:r>
            <a:r>
              <a:rPr lang="en-US" b="0" dirty="0" err="1"/>
              <a:t>ra</a:t>
            </a:r>
            <a:r>
              <a:rPr lang="en-US" b="0" dirty="0"/>
              <a:t> G(z) </a:t>
            </a:r>
            <a:r>
              <a:rPr lang="en-US" b="0" dirty="0" err="1"/>
              <a:t>là</a:t>
            </a:r>
            <a:r>
              <a:rPr lang="en-US" b="0" dirty="0"/>
              <a:t> Variational Autoencoders </a:t>
            </a:r>
            <a:r>
              <a:rPr lang="en-US" b="0" dirty="0" err="1"/>
              <a:t>và</a:t>
            </a:r>
            <a:r>
              <a:rPr lang="en-US" b="0" dirty="0"/>
              <a:t> GANs</a:t>
            </a:r>
          </a:p>
          <a:p>
            <a:endParaRPr lang="en-US" b="0" dirty="0"/>
          </a:p>
          <a:p>
            <a:r>
              <a:rPr lang="en-US" b="0" dirty="0"/>
              <a:t>Kì vọng: </a:t>
            </a:r>
          </a:p>
          <a:p>
            <a:endParaRPr lang="en-US" b="0" dirty="0"/>
          </a:p>
          <a:p>
            <a:endParaRPr lang="en-US" b="0" dirty="0"/>
          </a:p>
        </p:txBody>
      </p:sp>
      <p:sp>
        <p:nvSpPr>
          <p:cNvPr id="4" name="Slide Number Placeholder 3"/>
          <p:cNvSpPr>
            <a:spLocks noGrp="1"/>
          </p:cNvSpPr>
          <p:nvPr>
            <p:ph type="sldNum" sz="quarter" idx="5"/>
          </p:nvPr>
        </p:nvSpPr>
        <p:spPr/>
        <p:txBody>
          <a:bodyPr/>
          <a:lstStyle/>
          <a:p>
            <a:pPr>
              <a:defRPr/>
            </a:pPr>
            <a:fld id="{FC65170B-CA6E-4BD2-B10A-5B29D4042321}" type="slidenum">
              <a:rPr lang="ko-KR" altLang="en-US" smtClean="0"/>
              <a:pPr>
                <a:defRPr/>
              </a:pPr>
              <a:t>5</a:t>
            </a:fld>
            <a:endParaRPr lang="en-US" altLang="ko-KR"/>
          </a:p>
        </p:txBody>
      </p:sp>
    </p:spTree>
    <p:extLst>
      <p:ext uri="{BB962C8B-B14F-4D97-AF65-F5344CB8AC3E}">
        <p14:creationId xmlns:p14="http://schemas.microsoft.com/office/powerpoint/2010/main" val="14104230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err="1"/>
              <a:t>Lần</a:t>
            </a:r>
            <a:r>
              <a:rPr lang="en-US" b="1" baseline="0" dirty="0"/>
              <a:t> </a:t>
            </a:r>
            <a:r>
              <a:rPr lang="en-US" b="1" baseline="0" dirty="0" err="1"/>
              <a:t>đầu</a:t>
            </a:r>
            <a:r>
              <a:rPr lang="en-US" b="1" baseline="0" dirty="0"/>
              <a:t> </a:t>
            </a:r>
            <a:r>
              <a:rPr lang="en-US" b="1" baseline="0" dirty="0" err="1"/>
              <a:t>tiên</a:t>
            </a:r>
            <a:r>
              <a:rPr lang="en-US" b="1" baseline="0" dirty="0"/>
              <a:t> </a:t>
            </a:r>
            <a:r>
              <a:rPr lang="en-US" b="1" baseline="0" dirty="0" err="1"/>
              <a:t>được</a:t>
            </a:r>
            <a:r>
              <a:rPr lang="en-US" b="1" baseline="0" dirty="0"/>
              <a:t> Ian </a:t>
            </a:r>
            <a:r>
              <a:rPr lang="en-US" b="1" baseline="0" dirty="0" err="1"/>
              <a:t>Goodfellow</a:t>
            </a:r>
            <a:r>
              <a:rPr lang="en-US" b="1" baseline="0" dirty="0"/>
              <a:t> </a:t>
            </a:r>
            <a:r>
              <a:rPr lang="en-US" b="1" baseline="0" dirty="0" err="1"/>
              <a:t>và</a:t>
            </a:r>
            <a:r>
              <a:rPr lang="en-US" b="1" baseline="0" dirty="0"/>
              <a:t> </a:t>
            </a:r>
            <a:r>
              <a:rPr lang="en-US" b="1" baseline="0" dirty="0" err="1"/>
              <a:t>các</a:t>
            </a:r>
            <a:r>
              <a:rPr lang="en-US" b="1" baseline="0" dirty="0"/>
              <a:t> </a:t>
            </a:r>
            <a:r>
              <a:rPr lang="en-US" b="1" baseline="0" dirty="0" err="1"/>
              <a:t>cộng</a:t>
            </a:r>
            <a:r>
              <a:rPr lang="en-US" b="1" baseline="0" dirty="0"/>
              <a:t> </a:t>
            </a:r>
            <a:r>
              <a:rPr lang="en-US" b="1" baseline="0" dirty="0" err="1"/>
              <a:t>sự</a:t>
            </a:r>
            <a:r>
              <a:rPr lang="en-US" b="1" baseline="0" dirty="0"/>
              <a:t> </a:t>
            </a:r>
            <a:r>
              <a:rPr lang="en-US" b="1" baseline="0" dirty="0" err="1"/>
              <a:t>giới</a:t>
            </a:r>
            <a:r>
              <a:rPr lang="en-US" b="1" baseline="0" dirty="0"/>
              <a:t> </a:t>
            </a:r>
            <a:r>
              <a:rPr lang="en-US" b="1" baseline="0" dirty="0" err="1"/>
              <a:t>thiệu</a:t>
            </a:r>
            <a:r>
              <a:rPr lang="en-US" b="1" baseline="0" dirty="0"/>
              <a:t> </a:t>
            </a:r>
            <a:r>
              <a:rPr lang="en-US" b="1" baseline="0" dirty="0" err="1"/>
              <a:t>vào</a:t>
            </a:r>
            <a:r>
              <a:rPr lang="en-US" b="1" baseline="0" dirty="0"/>
              <a:t> </a:t>
            </a:r>
            <a:r>
              <a:rPr lang="en-US" b="1" baseline="0" dirty="0" err="1"/>
              <a:t>năm</a:t>
            </a:r>
            <a:r>
              <a:rPr lang="en-US" b="1" baseline="0" dirty="0"/>
              <a:t> 2014 </a:t>
            </a:r>
            <a:endParaRPr lang="en-US" b="1" dirty="0"/>
          </a:p>
          <a:p>
            <a:endParaRPr lang="en-US" b="1" dirty="0"/>
          </a:p>
          <a:p>
            <a:r>
              <a:rPr lang="en-US" b="1" dirty="0" err="1"/>
              <a:t>Tư</a:t>
            </a:r>
            <a:r>
              <a:rPr lang="en-US" b="1" dirty="0"/>
              <a:t> </a:t>
            </a:r>
            <a:r>
              <a:rPr lang="en-US" b="1" dirty="0" err="1"/>
              <a:t>tưởng</a:t>
            </a:r>
            <a:r>
              <a:rPr lang="en-US" b="1" dirty="0"/>
              <a:t>: </a:t>
            </a:r>
            <a:r>
              <a:rPr lang="en-US" b="1" dirty="0" err="1"/>
              <a:t>Tạo</a:t>
            </a:r>
            <a:r>
              <a:rPr lang="en-US" b="1" dirty="0"/>
              <a:t> </a:t>
            </a:r>
            <a:r>
              <a:rPr lang="en-US" b="1" dirty="0" err="1"/>
              <a:t>ra</a:t>
            </a:r>
            <a:r>
              <a:rPr lang="en-US" b="1" dirty="0"/>
              <a:t> </a:t>
            </a:r>
            <a:r>
              <a:rPr lang="en-US" b="1" dirty="0" err="1"/>
              <a:t>một</a:t>
            </a:r>
            <a:r>
              <a:rPr lang="en-US" b="1" dirty="0"/>
              <a:t> Generative model </a:t>
            </a:r>
            <a:r>
              <a:rPr lang="en-US" b="1" dirty="0" err="1"/>
              <a:t>thông</a:t>
            </a:r>
            <a:r>
              <a:rPr lang="en-US" b="1" dirty="0"/>
              <a:t> qua </a:t>
            </a:r>
            <a:r>
              <a:rPr lang="en-US" b="1" dirty="0" err="1"/>
              <a:t>quá</a:t>
            </a:r>
            <a:r>
              <a:rPr lang="en-US" b="1" dirty="0"/>
              <a:t> </a:t>
            </a:r>
            <a:r>
              <a:rPr lang="en-US" b="1" dirty="0" err="1"/>
              <a:t>trình</a:t>
            </a:r>
            <a:r>
              <a:rPr lang="en-US" b="1" dirty="0"/>
              <a:t> “</a:t>
            </a:r>
            <a:r>
              <a:rPr lang="en-US" b="1" dirty="0" err="1"/>
              <a:t>đối</a:t>
            </a:r>
            <a:r>
              <a:rPr lang="en-US" b="1" dirty="0"/>
              <a:t> </a:t>
            </a:r>
            <a:r>
              <a:rPr lang="en-US" b="1" dirty="0" err="1"/>
              <a:t>nghịch</a:t>
            </a:r>
            <a:r>
              <a:rPr lang="en-US" b="1" dirty="0"/>
              <a:t>”( adversarial process</a:t>
            </a:r>
            <a:r>
              <a:rPr lang="en-US" b="1" baseline="0" dirty="0"/>
              <a:t> </a:t>
            </a:r>
            <a:r>
              <a:rPr lang="en-US" b="1" baseline="0" dirty="0" err="1"/>
              <a:t>là</a:t>
            </a:r>
            <a:r>
              <a:rPr lang="en-US" b="1" baseline="0" dirty="0"/>
              <a:t> </a:t>
            </a:r>
            <a:r>
              <a:rPr lang="en-US" b="1" baseline="0" dirty="0" err="1"/>
              <a:t>quá</a:t>
            </a:r>
            <a:r>
              <a:rPr lang="en-US" b="1" baseline="0" dirty="0"/>
              <a:t> </a:t>
            </a:r>
            <a:r>
              <a:rPr lang="en-US" b="1" baseline="0" dirty="0" err="1"/>
              <a:t>trình</a:t>
            </a:r>
            <a:r>
              <a:rPr lang="en-US" b="1" baseline="0" dirty="0"/>
              <a:t> </a:t>
            </a:r>
            <a:r>
              <a:rPr lang="en-US" b="1" baseline="0" dirty="0" err="1"/>
              <a:t>gồm</a:t>
            </a:r>
            <a:r>
              <a:rPr lang="en-US" b="1" baseline="0" dirty="0"/>
              <a:t> </a:t>
            </a:r>
            <a:r>
              <a:rPr lang="en-US" b="1" baseline="0" dirty="0" err="1"/>
              <a:t>có</a:t>
            </a:r>
            <a:r>
              <a:rPr lang="en-US" b="1" baseline="0" dirty="0"/>
              <a:t> 2 </a:t>
            </a:r>
            <a:r>
              <a:rPr lang="en-US" b="1" baseline="0" dirty="0" err="1"/>
              <a:t>người</a:t>
            </a:r>
            <a:r>
              <a:rPr lang="en-US" b="1" baseline="0" dirty="0"/>
              <a:t> </a:t>
            </a:r>
            <a:r>
              <a:rPr lang="en-US" b="1" baseline="0" dirty="0" err="1"/>
              <a:t>đấu</a:t>
            </a:r>
            <a:r>
              <a:rPr lang="en-US" b="1" baseline="0" dirty="0"/>
              <a:t> </a:t>
            </a:r>
            <a:r>
              <a:rPr lang="en-US" b="1" baseline="0" dirty="0" err="1"/>
              <a:t>với</a:t>
            </a:r>
            <a:r>
              <a:rPr lang="en-US" b="1" baseline="0" dirty="0"/>
              <a:t> </a:t>
            </a:r>
            <a:r>
              <a:rPr lang="en-US" b="1" baseline="0" dirty="0" err="1"/>
              <a:t>nhau</a:t>
            </a:r>
            <a:r>
              <a:rPr lang="en-US" b="1" baseline="0" dirty="0"/>
              <a:t> </a:t>
            </a:r>
            <a:r>
              <a:rPr lang="en-US" b="1" baseline="0" dirty="0" err="1"/>
              <a:t>với</a:t>
            </a:r>
            <a:r>
              <a:rPr lang="en-US" b="1" baseline="0" dirty="0"/>
              <a:t> </a:t>
            </a:r>
            <a:r>
              <a:rPr lang="en-US" b="1" baseline="0" dirty="0" err="1"/>
              <a:t>mục</a:t>
            </a:r>
            <a:r>
              <a:rPr lang="en-US" b="1" baseline="0" dirty="0"/>
              <a:t> </a:t>
            </a:r>
            <a:r>
              <a:rPr lang="en-US" b="1" baseline="0" dirty="0" err="1"/>
              <a:t>đích</a:t>
            </a:r>
            <a:r>
              <a:rPr lang="en-US" b="1" baseline="0" dirty="0"/>
              <a:t> </a:t>
            </a:r>
            <a:r>
              <a:rPr lang="en-US" b="1" baseline="0" dirty="0" err="1"/>
              <a:t>làm</a:t>
            </a:r>
            <a:r>
              <a:rPr lang="en-US" b="1" baseline="0" dirty="0"/>
              <a:t> </a:t>
            </a:r>
            <a:r>
              <a:rPr lang="en-US" b="1" baseline="0" dirty="0" err="1"/>
              <a:t>cho</a:t>
            </a:r>
            <a:r>
              <a:rPr lang="en-US" b="1" baseline="0" dirty="0"/>
              <a:t> </a:t>
            </a:r>
            <a:r>
              <a:rPr lang="en-US" b="1" baseline="0" dirty="0" err="1"/>
              <a:t>cả</a:t>
            </a:r>
            <a:r>
              <a:rPr lang="en-US" b="1" baseline="0" dirty="0"/>
              <a:t> 2 </a:t>
            </a:r>
            <a:r>
              <a:rPr lang="en-US" b="1" baseline="0" dirty="0" err="1"/>
              <a:t>tốt</a:t>
            </a:r>
            <a:r>
              <a:rPr lang="en-US" b="1" baseline="0" dirty="0"/>
              <a:t> </a:t>
            </a:r>
            <a:r>
              <a:rPr lang="en-US" b="1" baseline="0" dirty="0" err="1"/>
              <a:t>hơn</a:t>
            </a:r>
            <a:r>
              <a:rPr lang="en-US" b="1" dirty="0"/>
              <a:t>)</a:t>
            </a:r>
          </a:p>
          <a:p>
            <a:pPr marL="228600" indent="-228600">
              <a:buAutoNum type="arabicPeriod"/>
            </a:pPr>
            <a:r>
              <a:rPr lang="en-US" b="0" dirty="0" err="1"/>
              <a:t>Trong</a:t>
            </a:r>
            <a:r>
              <a:rPr lang="en-US" b="0" dirty="0"/>
              <a:t> </a:t>
            </a:r>
            <a:r>
              <a:rPr lang="en-US" b="0" dirty="0" err="1"/>
              <a:t>đó</a:t>
            </a:r>
            <a:r>
              <a:rPr lang="en-US" b="0" dirty="0"/>
              <a:t> Generative model G </a:t>
            </a:r>
            <a:r>
              <a:rPr lang="en-US" b="0" dirty="0" err="1"/>
              <a:t>có</a:t>
            </a:r>
            <a:r>
              <a:rPr lang="en-US" b="0" dirty="0"/>
              <a:t> </a:t>
            </a:r>
            <a:r>
              <a:rPr lang="en-US" b="0" dirty="0" err="1"/>
              <a:t>thể</a:t>
            </a:r>
            <a:r>
              <a:rPr lang="en-US" b="0" dirty="0"/>
              <a:t> “capture” </a:t>
            </a:r>
            <a:r>
              <a:rPr lang="en-US" b="0" dirty="0" err="1"/>
              <a:t>phân</a:t>
            </a:r>
            <a:r>
              <a:rPr lang="en-US" b="0" dirty="0"/>
              <a:t> </a:t>
            </a:r>
            <a:r>
              <a:rPr lang="en-US" b="0" dirty="0" err="1"/>
              <a:t>phối</a:t>
            </a:r>
            <a:r>
              <a:rPr lang="en-US" b="0" dirty="0"/>
              <a:t> </a:t>
            </a:r>
            <a:r>
              <a:rPr lang="en-US" b="0" dirty="0" err="1"/>
              <a:t>của</a:t>
            </a:r>
            <a:r>
              <a:rPr lang="en-US" b="0" dirty="0"/>
              <a:t> </a:t>
            </a:r>
            <a:r>
              <a:rPr lang="en-US" b="0" dirty="0" err="1"/>
              <a:t>dữ</a:t>
            </a:r>
            <a:r>
              <a:rPr lang="en-US" b="0" dirty="0"/>
              <a:t> </a:t>
            </a:r>
            <a:r>
              <a:rPr lang="en-US" b="0" dirty="0" err="1"/>
              <a:t>liệu</a:t>
            </a:r>
            <a:r>
              <a:rPr lang="en-US" b="0" dirty="0"/>
              <a:t>, </a:t>
            </a:r>
            <a:r>
              <a:rPr lang="en-US" b="0" dirty="0" err="1"/>
              <a:t>nhiệm</a:t>
            </a:r>
            <a:r>
              <a:rPr lang="en-US" b="0" dirty="0"/>
              <a:t> </a:t>
            </a:r>
            <a:r>
              <a:rPr lang="en-US" b="0" dirty="0" err="1"/>
              <a:t>vụ</a:t>
            </a:r>
            <a:r>
              <a:rPr lang="en-US" b="0" baseline="0" dirty="0"/>
              <a:t> </a:t>
            </a:r>
            <a:r>
              <a:rPr lang="en-US" b="0" baseline="0" dirty="0" err="1"/>
              <a:t>là</a:t>
            </a:r>
            <a:r>
              <a:rPr lang="en-US" b="0" baseline="0" dirty="0"/>
              <a:t> </a:t>
            </a:r>
            <a:r>
              <a:rPr lang="en-US" b="0" baseline="0" dirty="0" err="1"/>
              <a:t>sinh</a:t>
            </a:r>
            <a:r>
              <a:rPr lang="en-US" b="0" baseline="0" dirty="0"/>
              <a:t> </a:t>
            </a:r>
            <a:r>
              <a:rPr lang="en-US" b="0" baseline="0" dirty="0" err="1"/>
              <a:t>dữ</a:t>
            </a:r>
            <a:r>
              <a:rPr lang="en-US" b="0" baseline="0" dirty="0"/>
              <a:t> </a:t>
            </a:r>
            <a:r>
              <a:rPr lang="en-US" b="0" baseline="0" dirty="0" err="1"/>
              <a:t>liệu</a:t>
            </a:r>
            <a:r>
              <a:rPr lang="en-US" b="0" baseline="0" dirty="0"/>
              <a:t> </a:t>
            </a:r>
            <a:r>
              <a:rPr lang="en-US" b="0" baseline="0" dirty="0" err="1"/>
              <a:t>sao</a:t>
            </a:r>
            <a:r>
              <a:rPr lang="en-US" b="0" baseline="0" dirty="0"/>
              <a:t> </a:t>
            </a:r>
            <a:r>
              <a:rPr lang="en-US" b="0" baseline="0" dirty="0" err="1"/>
              <a:t>cho</a:t>
            </a:r>
            <a:r>
              <a:rPr lang="en-US" b="0" baseline="0" dirty="0"/>
              <a:t> </a:t>
            </a:r>
            <a:r>
              <a:rPr lang="en-US" b="0" baseline="0" dirty="0" err="1"/>
              <a:t>giống</a:t>
            </a:r>
            <a:r>
              <a:rPr lang="en-US" b="0" baseline="0" dirty="0"/>
              <a:t> </a:t>
            </a:r>
            <a:r>
              <a:rPr lang="en-US" b="0" baseline="0" dirty="0" err="1"/>
              <a:t>nhất</a:t>
            </a:r>
            <a:r>
              <a:rPr lang="en-US" b="0" baseline="0" dirty="0"/>
              <a:t> </a:t>
            </a:r>
            <a:r>
              <a:rPr lang="en-US" b="0" baseline="0" dirty="0" err="1"/>
              <a:t>với</a:t>
            </a:r>
            <a:r>
              <a:rPr lang="en-US" b="0" baseline="0" dirty="0"/>
              <a:t> </a:t>
            </a:r>
            <a:r>
              <a:rPr lang="en-US" b="0" baseline="0" dirty="0" err="1"/>
              <a:t>ảnh</a:t>
            </a:r>
            <a:r>
              <a:rPr lang="en-US" b="0" baseline="0" dirty="0"/>
              <a:t> </a:t>
            </a:r>
            <a:r>
              <a:rPr lang="en-US" b="0" baseline="0" dirty="0" err="1"/>
              <a:t>thật</a:t>
            </a:r>
            <a:endParaRPr lang="en-US" b="0" dirty="0"/>
          </a:p>
          <a:p>
            <a:pPr marL="228600" indent="-228600">
              <a:buAutoNum type="arabicPeriod"/>
            </a:pPr>
            <a:r>
              <a:rPr lang="en-US" b="0" dirty="0" err="1"/>
              <a:t>Vậy</a:t>
            </a:r>
            <a:r>
              <a:rPr lang="en-US" b="0" baseline="0" dirty="0"/>
              <a:t> </a:t>
            </a:r>
            <a:r>
              <a:rPr lang="en-US" b="0" baseline="0" dirty="0" err="1"/>
              <a:t>làm</a:t>
            </a:r>
            <a:r>
              <a:rPr lang="en-US" b="0" baseline="0" dirty="0"/>
              <a:t> </a:t>
            </a:r>
            <a:r>
              <a:rPr lang="en-US" b="0" baseline="0" dirty="0" err="1"/>
              <a:t>sao</a:t>
            </a:r>
            <a:r>
              <a:rPr lang="en-US" b="0" baseline="0" dirty="0"/>
              <a:t> </a:t>
            </a:r>
            <a:r>
              <a:rPr lang="en-US" b="0" baseline="0" dirty="0" err="1"/>
              <a:t>để</a:t>
            </a:r>
            <a:r>
              <a:rPr lang="en-US" b="0" baseline="0" dirty="0"/>
              <a:t> </a:t>
            </a:r>
            <a:r>
              <a:rPr lang="en-US" b="0" baseline="0" dirty="0" err="1"/>
              <a:t>biết</a:t>
            </a:r>
            <a:r>
              <a:rPr lang="en-US" b="0" baseline="0" dirty="0"/>
              <a:t> </a:t>
            </a:r>
            <a:r>
              <a:rPr lang="en-US" b="0" baseline="0" dirty="0" err="1"/>
              <a:t>được</a:t>
            </a:r>
            <a:r>
              <a:rPr lang="en-US" b="0" baseline="0" dirty="0"/>
              <a:t> </a:t>
            </a:r>
            <a:r>
              <a:rPr lang="en-US" b="0" baseline="0" dirty="0" err="1"/>
              <a:t>dữ</a:t>
            </a:r>
            <a:r>
              <a:rPr lang="en-US" b="0" baseline="0" dirty="0"/>
              <a:t> </a:t>
            </a:r>
            <a:r>
              <a:rPr lang="en-US" b="0" baseline="0" dirty="0" err="1"/>
              <a:t>liệu</a:t>
            </a:r>
            <a:r>
              <a:rPr lang="en-US" b="0" baseline="0" dirty="0"/>
              <a:t> </a:t>
            </a:r>
            <a:r>
              <a:rPr lang="en-US" b="0" baseline="0" dirty="0" err="1"/>
              <a:t>được</a:t>
            </a:r>
            <a:r>
              <a:rPr lang="en-US" b="0" baseline="0" dirty="0"/>
              <a:t> </a:t>
            </a:r>
            <a:r>
              <a:rPr lang="en-US" b="0" baseline="0" dirty="0" err="1"/>
              <a:t>sinh</a:t>
            </a:r>
            <a:r>
              <a:rPr lang="en-US" b="0" baseline="0" dirty="0"/>
              <a:t> </a:t>
            </a:r>
            <a:r>
              <a:rPr lang="en-US" b="0" baseline="0" dirty="0" err="1"/>
              <a:t>ra</a:t>
            </a:r>
            <a:r>
              <a:rPr lang="en-US" b="0" baseline="0" dirty="0"/>
              <a:t> </a:t>
            </a:r>
            <a:r>
              <a:rPr lang="en-US" b="0" baseline="0" dirty="0" err="1"/>
              <a:t>là</a:t>
            </a:r>
            <a:r>
              <a:rPr lang="en-US" b="0" baseline="0" dirty="0"/>
              <a:t> </a:t>
            </a:r>
            <a:r>
              <a:rPr lang="en-US" b="0" baseline="0" dirty="0" err="1"/>
              <a:t>tốt</a:t>
            </a:r>
            <a:r>
              <a:rPr lang="en-US" b="0" baseline="0" dirty="0"/>
              <a:t> hay </a:t>
            </a:r>
            <a:r>
              <a:rPr lang="en-US" b="0" baseline="0" dirty="0" err="1"/>
              <a:t>là</a:t>
            </a:r>
            <a:r>
              <a:rPr lang="en-US" b="0" baseline="0" dirty="0"/>
              <a:t> </a:t>
            </a:r>
            <a:r>
              <a:rPr lang="en-US" b="0" baseline="0" dirty="0" err="1"/>
              <a:t>xấu</a:t>
            </a:r>
            <a:r>
              <a:rPr lang="en-US" b="0" baseline="0" dirty="0"/>
              <a:t> =&gt; Ta </a:t>
            </a:r>
            <a:r>
              <a:rPr lang="en-US" b="0" baseline="0" dirty="0" err="1"/>
              <a:t>có</a:t>
            </a:r>
            <a:r>
              <a:rPr lang="en-US" b="0" baseline="0" dirty="0"/>
              <a:t> </a:t>
            </a:r>
            <a:r>
              <a:rPr lang="en-US" b="0" baseline="0" dirty="0" err="1"/>
              <a:t>thêm</a:t>
            </a:r>
            <a:r>
              <a:rPr lang="en-US" b="0" dirty="0"/>
              <a:t> D</a:t>
            </a:r>
            <a:r>
              <a:rPr lang="en-US" b="0" baseline="0" dirty="0"/>
              <a:t> </a:t>
            </a:r>
            <a:r>
              <a:rPr lang="en-US" b="0" baseline="0" dirty="0" err="1"/>
              <a:t>có</a:t>
            </a:r>
            <a:r>
              <a:rPr lang="en-US" b="0" baseline="0" dirty="0"/>
              <a:t> </a:t>
            </a:r>
            <a:r>
              <a:rPr lang="en-US" b="0" baseline="0" dirty="0" err="1"/>
              <a:t>nhiệm</a:t>
            </a:r>
            <a:r>
              <a:rPr lang="en-US" b="0" baseline="0" dirty="0"/>
              <a:t> </a:t>
            </a:r>
            <a:r>
              <a:rPr lang="en-US" b="0" baseline="0" dirty="0" err="1"/>
              <a:t>vụ</a:t>
            </a:r>
            <a:r>
              <a:rPr lang="en-US" b="0" baseline="0" dirty="0"/>
              <a:t> </a:t>
            </a:r>
            <a:r>
              <a:rPr lang="en-US" b="0" baseline="0" dirty="0" err="1"/>
              <a:t>ước</a:t>
            </a:r>
            <a:r>
              <a:rPr lang="en-US" b="0" baseline="0" dirty="0"/>
              <a:t> </a:t>
            </a:r>
            <a:r>
              <a:rPr lang="en-US" b="0" baseline="0" dirty="0" err="1"/>
              <a:t>lượng</a:t>
            </a:r>
            <a:r>
              <a:rPr lang="en-US" b="0" baseline="0" dirty="0"/>
              <a:t> </a:t>
            </a:r>
            <a:r>
              <a:rPr lang="en-US" b="0" baseline="0" dirty="0" err="1"/>
              <a:t>phân</a:t>
            </a:r>
            <a:r>
              <a:rPr lang="en-US" b="0" baseline="0" dirty="0"/>
              <a:t> </a:t>
            </a:r>
            <a:r>
              <a:rPr lang="en-US" b="0" baseline="0" dirty="0" err="1"/>
              <a:t>phối</a:t>
            </a:r>
            <a:r>
              <a:rPr lang="en-US" b="0" baseline="0" dirty="0"/>
              <a:t> </a:t>
            </a:r>
            <a:r>
              <a:rPr lang="en-US" b="0" baseline="0" dirty="0" err="1"/>
              <a:t>của</a:t>
            </a:r>
            <a:r>
              <a:rPr lang="en-US" b="0" baseline="0" dirty="0"/>
              <a:t> sample </a:t>
            </a:r>
            <a:r>
              <a:rPr lang="en-US" b="0" baseline="0" dirty="0" err="1"/>
              <a:t>là</a:t>
            </a:r>
            <a:r>
              <a:rPr lang="en-US" b="0" baseline="0" dirty="0"/>
              <a:t> </a:t>
            </a:r>
            <a:r>
              <a:rPr lang="en-US" b="0" baseline="0" dirty="0" err="1"/>
              <a:t>của</a:t>
            </a:r>
            <a:r>
              <a:rPr lang="en-US" b="0" baseline="0" dirty="0"/>
              <a:t> </a:t>
            </a:r>
            <a:r>
              <a:rPr lang="en-US" b="0" baseline="0" dirty="0" err="1"/>
              <a:t>dữ</a:t>
            </a:r>
            <a:r>
              <a:rPr lang="en-US" b="0" baseline="0" dirty="0"/>
              <a:t> </a:t>
            </a:r>
            <a:r>
              <a:rPr lang="en-US" b="0" baseline="0" dirty="0" err="1"/>
              <a:t>liệu</a:t>
            </a:r>
            <a:r>
              <a:rPr lang="en-US" b="0" baseline="0" dirty="0"/>
              <a:t> </a:t>
            </a:r>
            <a:r>
              <a:rPr lang="en-US" b="0" baseline="0" dirty="0" err="1"/>
              <a:t>thật</a:t>
            </a:r>
            <a:r>
              <a:rPr lang="en-US" b="0" baseline="0" dirty="0"/>
              <a:t> hay </a:t>
            </a:r>
            <a:r>
              <a:rPr lang="en-US" b="0" baseline="0" dirty="0" err="1"/>
              <a:t>là</a:t>
            </a:r>
            <a:r>
              <a:rPr lang="en-US" b="0" baseline="0" dirty="0"/>
              <a:t> </a:t>
            </a:r>
            <a:r>
              <a:rPr lang="en-US" b="0" baseline="0" dirty="0" err="1"/>
              <a:t>từ</a:t>
            </a:r>
            <a:r>
              <a:rPr lang="en-US" b="0" baseline="0" dirty="0"/>
              <a:t> G</a:t>
            </a:r>
          </a:p>
          <a:p>
            <a:endParaRPr lang="en-US" b="0" dirty="0"/>
          </a:p>
          <a:p>
            <a:endParaRPr lang="en-US" b="1" dirty="0"/>
          </a:p>
          <a:p>
            <a:pPr marL="0" marR="0" lvl="0" indent="0" algn="l" defTabSz="917575" rtl="0" eaLnBrk="0" fontAlgn="base" latinLnBrk="1" hangingPunct="0">
              <a:lnSpc>
                <a:spcPct val="100000"/>
              </a:lnSpc>
              <a:spcBef>
                <a:spcPct val="30000"/>
              </a:spcBef>
              <a:spcAft>
                <a:spcPct val="0"/>
              </a:spcAft>
              <a:buClrTx/>
              <a:buSzTx/>
              <a:buFontTx/>
              <a:buNone/>
              <a:tabLst/>
              <a:defRPr/>
            </a:pPr>
            <a:r>
              <a:rPr lang="en-US" b="0" baseline="0" dirty="0"/>
              <a:t>Ta </a:t>
            </a:r>
            <a:r>
              <a:rPr lang="en-US" b="0" baseline="0" dirty="0" err="1"/>
              <a:t>có</a:t>
            </a:r>
            <a:r>
              <a:rPr lang="en-US" b="0" baseline="0" dirty="0"/>
              <a:t> </a:t>
            </a:r>
            <a:r>
              <a:rPr lang="en-US" b="0" baseline="0" dirty="0" err="1"/>
              <a:t>thể</a:t>
            </a:r>
            <a:r>
              <a:rPr lang="en-US" b="0" baseline="0" dirty="0"/>
              <a:t> </a:t>
            </a:r>
            <a:r>
              <a:rPr lang="en-US" b="0" baseline="0" dirty="0" err="1"/>
              <a:t>coi</a:t>
            </a:r>
            <a:r>
              <a:rPr lang="en-US" b="0" baseline="0" dirty="0"/>
              <a:t> </a:t>
            </a:r>
            <a:r>
              <a:rPr lang="en-US" b="0" baseline="0" dirty="0" err="1"/>
              <a:t>quá</a:t>
            </a:r>
            <a:r>
              <a:rPr lang="en-US" b="0" baseline="0" dirty="0"/>
              <a:t> </a:t>
            </a:r>
            <a:r>
              <a:rPr lang="en-US" b="0" baseline="0" dirty="0" err="1"/>
              <a:t>trình</a:t>
            </a:r>
            <a:r>
              <a:rPr lang="en-US" b="0" baseline="0" dirty="0"/>
              <a:t> </a:t>
            </a:r>
            <a:r>
              <a:rPr lang="en-US" b="0" baseline="0" dirty="0" err="1"/>
              <a:t>huấn</a:t>
            </a:r>
            <a:r>
              <a:rPr lang="en-US" b="0" baseline="0" dirty="0"/>
              <a:t> </a:t>
            </a:r>
            <a:r>
              <a:rPr lang="en-US" b="0" baseline="0" dirty="0" err="1"/>
              <a:t>luyện</a:t>
            </a:r>
            <a:r>
              <a:rPr lang="en-US" b="0" baseline="0" dirty="0"/>
              <a:t> </a:t>
            </a:r>
            <a:r>
              <a:rPr lang="en-US" b="0" baseline="0" dirty="0" err="1"/>
              <a:t>như</a:t>
            </a:r>
            <a:r>
              <a:rPr lang="en-US" b="0" baseline="0" dirty="0"/>
              <a:t> </a:t>
            </a:r>
            <a:r>
              <a:rPr lang="en-US" b="0" baseline="0" dirty="0" err="1"/>
              <a:t>là</a:t>
            </a:r>
            <a:r>
              <a:rPr lang="en-US" b="0" baseline="0" dirty="0"/>
              <a:t> </a:t>
            </a:r>
            <a:r>
              <a:rPr lang="en-US" b="0" baseline="0" dirty="0" err="1"/>
              <a:t>quá</a:t>
            </a:r>
            <a:r>
              <a:rPr lang="en-US" b="0" baseline="0" dirty="0"/>
              <a:t> </a:t>
            </a:r>
            <a:r>
              <a:rPr lang="en-US" b="0" baseline="0" dirty="0" err="1"/>
              <a:t>trình</a:t>
            </a:r>
            <a:r>
              <a:rPr lang="en-US" b="0" baseline="0" dirty="0"/>
              <a:t> </a:t>
            </a:r>
            <a:r>
              <a:rPr lang="en-US" b="0" baseline="0" dirty="0" err="1"/>
              <a:t>làm</a:t>
            </a:r>
            <a:r>
              <a:rPr lang="en-US" b="0" baseline="0" dirty="0"/>
              <a:t> </a:t>
            </a:r>
            <a:r>
              <a:rPr lang="en-US" b="0" baseline="0" dirty="0" err="1"/>
              <a:t>tiền</a:t>
            </a:r>
            <a:r>
              <a:rPr lang="en-US" b="0" baseline="0" dirty="0"/>
              <a:t> </a:t>
            </a:r>
            <a:r>
              <a:rPr lang="en-US" b="0" baseline="0" dirty="0" err="1"/>
              <a:t>giả</a:t>
            </a:r>
            <a:r>
              <a:rPr lang="en-US" b="0" baseline="0" dirty="0"/>
              <a:t> =&gt; G </a:t>
            </a:r>
            <a:r>
              <a:rPr lang="en-US" b="0" baseline="0" dirty="0" err="1"/>
              <a:t>là</a:t>
            </a:r>
            <a:r>
              <a:rPr lang="en-US" b="0" baseline="0" dirty="0"/>
              <a:t> </a:t>
            </a:r>
            <a:r>
              <a:rPr lang="en-US" b="0" baseline="0" dirty="0" err="1"/>
              <a:t>người</a:t>
            </a:r>
            <a:r>
              <a:rPr lang="en-US" b="0" baseline="0" dirty="0"/>
              <a:t> </a:t>
            </a:r>
            <a:r>
              <a:rPr lang="en-US" b="0" baseline="0" dirty="0" err="1"/>
              <a:t>làm</a:t>
            </a:r>
            <a:r>
              <a:rPr lang="en-US" b="0" baseline="0" dirty="0"/>
              <a:t> </a:t>
            </a:r>
            <a:r>
              <a:rPr lang="en-US" b="0" baseline="0" dirty="0" err="1"/>
              <a:t>tiền</a:t>
            </a:r>
            <a:r>
              <a:rPr lang="en-US" b="0" baseline="0" dirty="0"/>
              <a:t> </a:t>
            </a:r>
            <a:r>
              <a:rPr lang="en-US" b="0" baseline="0" dirty="0" err="1"/>
              <a:t>giả</a:t>
            </a:r>
            <a:r>
              <a:rPr lang="en-US" b="0" baseline="0" dirty="0"/>
              <a:t>, </a:t>
            </a:r>
            <a:r>
              <a:rPr lang="en-US" b="0" baseline="0" dirty="0" err="1"/>
              <a:t>anh</a:t>
            </a:r>
            <a:r>
              <a:rPr lang="en-US" b="0" baseline="0" dirty="0"/>
              <a:t> ta </a:t>
            </a:r>
            <a:r>
              <a:rPr lang="en-US" b="0" baseline="0" dirty="0" err="1"/>
              <a:t>cần</a:t>
            </a:r>
            <a:r>
              <a:rPr lang="en-US" b="0" baseline="0" dirty="0"/>
              <a:t> </a:t>
            </a:r>
            <a:r>
              <a:rPr lang="en-US" b="0" baseline="0" dirty="0" err="1"/>
              <a:t>nguyên</a:t>
            </a:r>
            <a:r>
              <a:rPr lang="en-US" b="0" baseline="0" dirty="0"/>
              <a:t> </a:t>
            </a:r>
            <a:r>
              <a:rPr lang="en-US" b="0" baseline="0" dirty="0" err="1"/>
              <a:t>liệu</a:t>
            </a:r>
            <a:r>
              <a:rPr lang="en-US" b="0" baseline="0" dirty="0"/>
              <a:t> </a:t>
            </a:r>
            <a:r>
              <a:rPr lang="en-US" b="0" baseline="0" dirty="0" err="1"/>
              <a:t>làm</a:t>
            </a:r>
            <a:r>
              <a:rPr lang="en-US" b="0" baseline="0" dirty="0"/>
              <a:t> </a:t>
            </a:r>
            <a:r>
              <a:rPr lang="en-US" b="0" baseline="0" dirty="0" err="1"/>
              <a:t>tiền</a:t>
            </a:r>
            <a:r>
              <a:rPr lang="en-US" b="0" baseline="0" dirty="0"/>
              <a:t> </a:t>
            </a:r>
            <a:r>
              <a:rPr lang="en-US" b="0" baseline="0" dirty="0" err="1"/>
              <a:t>giả</a:t>
            </a:r>
            <a:r>
              <a:rPr lang="en-US" b="0" baseline="0" dirty="0"/>
              <a:t> </a:t>
            </a:r>
            <a:r>
              <a:rPr lang="en-US" b="0" baseline="0" dirty="0" err="1"/>
              <a:t>được</a:t>
            </a:r>
            <a:r>
              <a:rPr lang="en-US" b="0" baseline="0" dirty="0"/>
              <a:t> </a:t>
            </a:r>
            <a:r>
              <a:rPr lang="en-US" b="0" baseline="0" dirty="0" err="1"/>
              <a:t>lấy</a:t>
            </a:r>
            <a:r>
              <a:rPr lang="en-US" b="0" baseline="0" dirty="0"/>
              <a:t> </a:t>
            </a:r>
            <a:r>
              <a:rPr lang="en-US" b="0" baseline="0" dirty="0" err="1"/>
              <a:t>ra</a:t>
            </a:r>
            <a:r>
              <a:rPr lang="en-US" b="0" baseline="0" dirty="0"/>
              <a:t> </a:t>
            </a:r>
            <a:r>
              <a:rPr lang="en-US" b="0" baseline="0" dirty="0" err="1"/>
              <a:t>từ</a:t>
            </a:r>
            <a:r>
              <a:rPr lang="en-US" b="0" baseline="0" dirty="0"/>
              <a:t> latent space, D </a:t>
            </a:r>
            <a:r>
              <a:rPr lang="en-US" b="0" baseline="0" dirty="0" err="1"/>
              <a:t>đúng</a:t>
            </a:r>
            <a:r>
              <a:rPr lang="en-US" b="0" baseline="0" dirty="0"/>
              <a:t> </a:t>
            </a:r>
            <a:r>
              <a:rPr lang="en-US" b="0" baseline="0" dirty="0" err="1"/>
              <a:t>vai</a:t>
            </a:r>
            <a:r>
              <a:rPr lang="en-US" b="0" baseline="0" dirty="0"/>
              <a:t> </a:t>
            </a:r>
            <a:r>
              <a:rPr lang="en-US" b="0" baseline="0" dirty="0" err="1"/>
              <a:t>trò</a:t>
            </a:r>
            <a:r>
              <a:rPr lang="en-US" b="0" baseline="0" dirty="0"/>
              <a:t> </a:t>
            </a:r>
            <a:r>
              <a:rPr lang="en-US" b="0" baseline="0" dirty="0" err="1"/>
              <a:t>như</a:t>
            </a:r>
            <a:r>
              <a:rPr lang="en-US" b="0" baseline="0" dirty="0"/>
              <a:t> </a:t>
            </a:r>
            <a:r>
              <a:rPr lang="en-US" b="0" baseline="0" dirty="0" err="1"/>
              <a:t>là</a:t>
            </a:r>
            <a:r>
              <a:rPr lang="en-US" b="0" baseline="0" dirty="0"/>
              <a:t> </a:t>
            </a:r>
            <a:r>
              <a:rPr lang="en-US" b="0" baseline="0" dirty="0" err="1"/>
              <a:t>anh</a:t>
            </a:r>
            <a:r>
              <a:rPr lang="en-US" b="0" baseline="0" dirty="0"/>
              <a:t> </a:t>
            </a:r>
            <a:r>
              <a:rPr lang="en-US" b="0" baseline="0" dirty="0" err="1"/>
              <a:t>cảnh</a:t>
            </a:r>
            <a:r>
              <a:rPr lang="en-US" b="0" baseline="0" dirty="0"/>
              <a:t> </a:t>
            </a:r>
            <a:r>
              <a:rPr lang="en-US" b="0" baseline="0" dirty="0" err="1"/>
              <a:t>sát</a:t>
            </a:r>
            <a:r>
              <a:rPr lang="en-US" b="0" baseline="0" dirty="0"/>
              <a:t>, </a:t>
            </a:r>
            <a:r>
              <a:rPr lang="en-US" b="0" baseline="0" dirty="0" err="1"/>
              <a:t>anh</a:t>
            </a:r>
            <a:r>
              <a:rPr lang="en-US" b="0" baseline="0" dirty="0"/>
              <a:t> D </a:t>
            </a:r>
            <a:r>
              <a:rPr lang="en-US" b="0" baseline="0" dirty="0" err="1"/>
              <a:t>này</a:t>
            </a:r>
            <a:r>
              <a:rPr lang="en-US" b="0" baseline="0" dirty="0"/>
              <a:t> </a:t>
            </a:r>
            <a:r>
              <a:rPr lang="en-US" b="0" baseline="0" dirty="0" err="1"/>
              <a:t>đã</a:t>
            </a:r>
            <a:r>
              <a:rPr lang="en-US" b="0" baseline="0" dirty="0"/>
              <a:t> </a:t>
            </a:r>
            <a:r>
              <a:rPr lang="en-US" b="0" baseline="0" dirty="0" err="1"/>
              <a:t>biết</a:t>
            </a:r>
            <a:r>
              <a:rPr lang="en-US" b="0" baseline="0" dirty="0"/>
              <a:t> </a:t>
            </a:r>
            <a:r>
              <a:rPr lang="en-US" b="0" baseline="0" dirty="0" err="1"/>
              <a:t>đồng</a:t>
            </a:r>
            <a:r>
              <a:rPr lang="en-US" b="0" baseline="0" dirty="0"/>
              <a:t> </a:t>
            </a:r>
            <a:r>
              <a:rPr lang="en-US" b="0" baseline="0" dirty="0" err="1"/>
              <a:t>tiền</a:t>
            </a:r>
            <a:r>
              <a:rPr lang="en-US" b="0" baseline="0" dirty="0"/>
              <a:t> </a:t>
            </a:r>
            <a:r>
              <a:rPr lang="en-US" b="0" baseline="0" dirty="0" err="1"/>
              <a:t>thật</a:t>
            </a:r>
            <a:r>
              <a:rPr lang="en-US" b="0" baseline="0" dirty="0"/>
              <a:t> </a:t>
            </a:r>
            <a:r>
              <a:rPr lang="en-US" b="0" baseline="0" dirty="0" err="1"/>
              <a:t>như</a:t>
            </a:r>
            <a:r>
              <a:rPr lang="en-US" b="0" baseline="0" dirty="0"/>
              <a:t> </a:t>
            </a:r>
            <a:r>
              <a:rPr lang="en-US" b="0" baseline="0" dirty="0" err="1"/>
              <a:t>thế</a:t>
            </a:r>
            <a:r>
              <a:rPr lang="en-US" b="0" baseline="0" dirty="0"/>
              <a:t> </a:t>
            </a:r>
            <a:r>
              <a:rPr lang="en-US" b="0" baseline="0" dirty="0" err="1"/>
              <a:t>nào</a:t>
            </a:r>
            <a:r>
              <a:rPr lang="en-US" b="0" baseline="0" dirty="0"/>
              <a:t> </a:t>
            </a:r>
            <a:r>
              <a:rPr lang="en-US" b="0" baseline="0" dirty="0" err="1"/>
              <a:t>rồi</a:t>
            </a:r>
            <a:r>
              <a:rPr lang="en-US" b="0" baseline="0" dirty="0"/>
              <a:t> </a:t>
            </a:r>
            <a:r>
              <a:rPr lang="en-US" b="0" baseline="0" dirty="0" err="1"/>
              <a:t>và</a:t>
            </a:r>
            <a:r>
              <a:rPr lang="en-US" b="0" baseline="0" dirty="0"/>
              <a:t> </a:t>
            </a:r>
            <a:r>
              <a:rPr lang="en-US" b="0" baseline="0" dirty="0" err="1"/>
              <a:t>nhiệm</a:t>
            </a:r>
            <a:r>
              <a:rPr lang="en-US" b="0" baseline="0" dirty="0"/>
              <a:t> </a:t>
            </a:r>
            <a:r>
              <a:rPr lang="en-US" b="0" baseline="0" dirty="0" err="1"/>
              <a:t>vụ</a:t>
            </a:r>
            <a:r>
              <a:rPr lang="en-US" b="0" baseline="0" dirty="0"/>
              <a:t> </a:t>
            </a:r>
            <a:r>
              <a:rPr lang="en-US" b="0" baseline="0" dirty="0" err="1"/>
              <a:t>của</a:t>
            </a:r>
            <a:r>
              <a:rPr lang="en-US" b="0" baseline="0" dirty="0"/>
              <a:t> </a:t>
            </a:r>
            <a:r>
              <a:rPr lang="en-US" b="0" baseline="0" dirty="0" err="1"/>
              <a:t>anh</a:t>
            </a:r>
            <a:r>
              <a:rPr lang="en-US" b="0" baseline="0" dirty="0"/>
              <a:t> </a:t>
            </a:r>
            <a:r>
              <a:rPr lang="en-US" b="0" baseline="0" dirty="0" err="1"/>
              <a:t>ấy</a:t>
            </a:r>
            <a:r>
              <a:rPr lang="en-US" b="0" baseline="0" dirty="0"/>
              <a:t> </a:t>
            </a:r>
            <a:r>
              <a:rPr lang="en-US" b="0" baseline="0" dirty="0" err="1"/>
              <a:t>là</a:t>
            </a:r>
            <a:r>
              <a:rPr lang="en-US" b="0" baseline="0" dirty="0"/>
              <a:t> </a:t>
            </a:r>
            <a:r>
              <a:rPr lang="en-US" b="0" baseline="0" dirty="0" err="1"/>
              <a:t>phân</a:t>
            </a:r>
            <a:r>
              <a:rPr lang="en-US" b="0" baseline="0" dirty="0"/>
              <a:t> </a:t>
            </a:r>
            <a:r>
              <a:rPr lang="en-US" b="0" baseline="0" dirty="0" err="1"/>
              <a:t>biệt</a:t>
            </a:r>
            <a:r>
              <a:rPr lang="en-US" b="0" baseline="0" dirty="0"/>
              <a:t> </a:t>
            </a:r>
            <a:r>
              <a:rPr lang="en-US" b="0" baseline="0" dirty="0" err="1"/>
              <a:t>nó</a:t>
            </a:r>
            <a:r>
              <a:rPr lang="en-US" b="0" baseline="0" dirty="0"/>
              <a:t>. </a:t>
            </a:r>
            <a:r>
              <a:rPr lang="en-US" b="0" baseline="0" dirty="0" err="1"/>
              <a:t>Nếu</a:t>
            </a:r>
            <a:r>
              <a:rPr lang="en-US" b="0" baseline="0" dirty="0"/>
              <a:t> </a:t>
            </a:r>
            <a:r>
              <a:rPr lang="en-US" b="0" baseline="0" dirty="0" err="1"/>
              <a:t>anh</a:t>
            </a:r>
            <a:r>
              <a:rPr lang="en-US" b="0" baseline="0" dirty="0"/>
              <a:t> ta </a:t>
            </a:r>
            <a:r>
              <a:rPr lang="en-US" b="0" baseline="0" dirty="0" err="1"/>
              <a:t>có</a:t>
            </a:r>
            <a:r>
              <a:rPr lang="en-US" b="0" baseline="0" dirty="0"/>
              <a:t> </a:t>
            </a:r>
            <a:r>
              <a:rPr lang="en-US" b="0" baseline="0" dirty="0" err="1"/>
              <a:t>thể</a:t>
            </a:r>
            <a:r>
              <a:rPr lang="en-US" b="0" baseline="0" dirty="0"/>
              <a:t> </a:t>
            </a:r>
            <a:r>
              <a:rPr lang="en-US" b="0" baseline="0" dirty="0" err="1"/>
              <a:t>phân</a:t>
            </a:r>
            <a:r>
              <a:rPr lang="en-US" b="0" baseline="0" dirty="0"/>
              <a:t> </a:t>
            </a:r>
            <a:r>
              <a:rPr lang="en-US" b="0" baseline="0" dirty="0" err="1"/>
              <a:t>biệt</a:t>
            </a:r>
            <a:r>
              <a:rPr lang="en-US" b="0" baseline="0" dirty="0"/>
              <a:t> </a:t>
            </a:r>
            <a:r>
              <a:rPr lang="en-US" b="0" baseline="0" dirty="0" err="1"/>
              <a:t>được</a:t>
            </a:r>
            <a:r>
              <a:rPr lang="en-US" b="0" baseline="0" dirty="0"/>
              <a:t> </a:t>
            </a:r>
            <a:r>
              <a:rPr lang="en-US" b="0" baseline="0" dirty="0" err="1"/>
              <a:t>thì</a:t>
            </a:r>
            <a:r>
              <a:rPr lang="en-US" b="0" baseline="0" dirty="0"/>
              <a:t> </a:t>
            </a:r>
            <a:r>
              <a:rPr lang="en-US" b="0" baseline="0" dirty="0" err="1"/>
              <a:t>chứng</a:t>
            </a:r>
            <a:r>
              <a:rPr lang="en-US" b="0" baseline="0" dirty="0"/>
              <a:t> </a:t>
            </a:r>
            <a:r>
              <a:rPr lang="en-US" b="0" baseline="0" dirty="0" err="1"/>
              <a:t>tỏ</a:t>
            </a:r>
            <a:r>
              <a:rPr lang="en-US" b="0" baseline="0" dirty="0"/>
              <a:t> </a:t>
            </a:r>
            <a:r>
              <a:rPr lang="en-US" b="0" baseline="0" dirty="0" err="1"/>
              <a:t>anh</a:t>
            </a:r>
            <a:r>
              <a:rPr lang="en-US" b="0" baseline="0" dirty="0"/>
              <a:t> </a:t>
            </a:r>
            <a:r>
              <a:rPr lang="en-US" b="0" baseline="0" dirty="0" err="1"/>
              <a:t>làm</a:t>
            </a:r>
            <a:r>
              <a:rPr lang="en-US" b="0" baseline="0" dirty="0"/>
              <a:t> </a:t>
            </a:r>
            <a:r>
              <a:rPr lang="en-US" b="0" baseline="0" dirty="0" err="1"/>
              <a:t>tiền</a:t>
            </a:r>
            <a:r>
              <a:rPr lang="en-US" b="0" baseline="0" dirty="0"/>
              <a:t> </a:t>
            </a:r>
            <a:r>
              <a:rPr lang="en-US" b="0" baseline="0" dirty="0" err="1"/>
              <a:t>giả</a:t>
            </a:r>
            <a:r>
              <a:rPr lang="en-US" b="0" baseline="0" dirty="0"/>
              <a:t> G </a:t>
            </a:r>
            <a:r>
              <a:rPr lang="en-US" b="0" baseline="0" dirty="0" err="1"/>
              <a:t>làm</a:t>
            </a:r>
            <a:r>
              <a:rPr lang="en-US" b="0" baseline="0" dirty="0"/>
              <a:t> </a:t>
            </a:r>
            <a:r>
              <a:rPr lang="en-US" b="0" baseline="0" dirty="0" err="1"/>
              <a:t>chưa</a:t>
            </a:r>
            <a:r>
              <a:rPr lang="en-US" b="0" baseline="0" dirty="0"/>
              <a:t> </a:t>
            </a:r>
            <a:r>
              <a:rPr lang="en-US" b="0" baseline="0" dirty="0" err="1"/>
              <a:t>đủ</a:t>
            </a:r>
            <a:r>
              <a:rPr lang="en-US" b="0" baseline="0" dirty="0"/>
              <a:t> </a:t>
            </a:r>
            <a:r>
              <a:rPr lang="en-US" b="0" baseline="0" dirty="0" err="1"/>
              <a:t>tốt</a:t>
            </a:r>
            <a:r>
              <a:rPr lang="en-US" b="0" baseline="0" dirty="0"/>
              <a:t> </a:t>
            </a:r>
            <a:r>
              <a:rPr lang="en-US" b="0" baseline="0" dirty="0" err="1"/>
              <a:t>và</a:t>
            </a:r>
            <a:r>
              <a:rPr lang="en-US" b="0" baseline="0" dirty="0"/>
              <a:t> </a:t>
            </a:r>
            <a:r>
              <a:rPr lang="en-US" b="0" baseline="0" dirty="0" err="1"/>
              <a:t>học</a:t>
            </a:r>
            <a:r>
              <a:rPr lang="en-US" b="0" baseline="0" dirty="0"/>
              <a:t> </a:t>
            </a:r>
            <a:r>
              <a:rPr lang="en-US" b="0" baseline="0" dirty="0" err="1"/>
              <a:t>lại</a:t>
            </a:r>
            <a:r>
              <a:rPr lang="en-US" b="0" baseline="0" dirty="0"/>
              <a:t>.</a:t>
            </a:r>
          </a:p>
          <a:p>
            <a:pPr marL="0" marR="0" lvl="0" indent="0" algn="l" defTabSz="917575" rtl="0" eaLnBrk="0" fontAlgn="base" latinLnBrk="1" hangingPunct="0">
              <a:lnSpc>
                <a:spcPct val="100000"/>
              </a:lnSpc>
              <a:spcBef>
                <a:spcPct val="30000"/>
              </a:spcBef>
              <a:spcAft>
                <a:spcPct val="0"/>
              </a:spcAft>
              <a:buClrTx/>
              <a:buSzTx/>
              <a:buFontTx/>
              <a:buNone/>
              <a:tabLst/>
              <a:defRPr/>
            </a:pPr>
            <a:r>
              <a:rPr lang="en-US" b="0" baseline="0" dirty="0" err="1"/>
              <a:t>Quá</a:t>
            </a:r>
            <a:r>
              <a:rPr lang="en-US" b="0" baseline="0" dirty="0"/>
              <a:t> </a:t>
            </a:r>
            <a:r>
              <a:rPr lang="en-US" b="0" baseline="0" dirty="0" err="1"/>
              <a:t>trình</a:t>
            </a:r>
            <a:r>
              <a:rPr lang="en-US" b="0" baseline="0" dirty="0"/>
              <a:t> </a:t>
            </a:r>
            <a:r>
              <a:rPr lang="en-US" b="0" baseline="0" dirty="0" err="1"/>
              <a:t>cứ</a:t>
            </a:r>
            <a:r>
              <a:rPr lang="en-US" b="0" baseline="0" dirty="0"/>
              <a:t> </a:t>
            </a:r>
            <a:r>
              <a:rPr lang="en-US" b="0" baseline="0" dirty="0" err="1"/>
              <a:t>diễn</a:t>
            </a:r>
            <a:r>
              <a:rPr lang="en-US" b="0" baseline="0" dirty="0"/>
              <a:t> </a:t>
            </a:r>
            <a:r>
              <a:rPr lang="en-US" b="0" baseline="0" dirty="0" err="1"/>
              <a:t>ra</a:t>
            </a:r>
            <a:r>
              <a:rPr lang="en-US" b="0" baseline="0" dirty="0"/>
              <a:t> </a:t>
            </a:r>
            <a:r>
              <a:rPr lang="en-US" b="0" baseline="0" dirty="0" err="1"/>
              <a:t>như</a:t>
            </a:r>
            <a:r>
              <a:rPr lang="en-US" b="0" baseline="0" dirty="0"/>
              <a:t> </a:t>
            </a:r>
            <a:r>
              <a:rPr lang="en-US" b="0" baseline="0" dirty="0" err="1"/>
              <a:t>thế</a:t>
            </a:r>
            <a:r>
              <a:rPr lang="en-US" b="0" baseline="0" dirty="0"/>
              <a:t> </a:t>
            </a:r>
            <a:r>
              <a:rPr lang="en-US" b="0" baseline="0" dirty="0" err="1"/>
              <a:t>đến</a:t>
            </a:r>
            <a:r>
              <a:rPr lang="en-US" b="0" baseline="0" dirty="0"/>
              <a:t> </a:t>
            </a:r>
            <a:r>
              <a:rPr lang="en-US" b="0" baseline="0" dirty="0" err="1"/>
              <a:t>khi</a:t>
            </a:r>
            <a:r>
              <a:rPr lang="en-US" b="0" baseline="0" dirty="0"/>
              <a:t> </a:t>
            </a:r>
            <a:r>
              <a:rPr lang="en-US" b="0" baseline="0" dirty="0" err="1"/>
              <a:t>kết</a:t>
            </a:r>
            <a:r>
              <a:rPr lang="en-US" b="0" baseline="0" dirty="0"/>
              <a:t> </a:t>
            </a:r>
            <a:r>
              <a:rPr lang="en-US" b="0" baseline="0" dirty="0" err="1"/>
              <a:t>thúc</a:t>
            </a:r>
            <a:r>
              <a:rPr lang="en-US" b="0" baseline="0" dirty="0"/>
              <a:t> </a:t>
            </a:r>
            <a:r>
              <a:rPr lang="en-US" b="0" baseline="0" dirty="0" err="1"/>
              <a:t>huấn</a:t>
            </a:r>
            <a:r>
              <a:rPr lang="en-US" b="0" baseline="0" dirty="0"/>
              <a:t> </a:t>
            </a:r>
            <a:r>
              <a:rPr lang="en-US" b="0" baseline="0" dirty="0" err="1"/>
              <a:t>luyện</a:t>
            </a:r>
            <a:endParaRPr lang="en-US" b="0" dirty="0"/>
          </a:p>
          <a:p>
            <a:endParaRPr lang="en-US" b="1" dirty="0"/>
          </a:p>
          <a:p>
            <a:r>
              <a:rPr lang="en-US" sz="1200" b="1" i="0" u="none" strike="noStrike" cap="none" dirty="0" err="1">
                <a:solidFill>
                  <a:srgbClr val="000000"/>
                </a:solidFill>
                <a:effectLst/>
                <a:latin typeface="Arial"/>
                <a:ea typeface="Arial"/>
                <a:cs typeface="Arial"/>
                <a:sym typeface="Arial"/>
              </a:rPr>
              <a:t>Tóm</a:t>
            </a:r>
            <a:r>
              <a:rPr lang="en-US" sz="1200" b="1" i="0" u="none" strike="noStrike" cap="none" dirty="0">
                <a:solidFill>
                  <a:srgbClr val="000000"/>
                </a:solidFill>
                <a:effectLst/>
                <a:latin typeface="Arial"/>
                <a:ea typeface="Arial"/>
                <a:cs typeface="Arial"/>
                <a:sym typeface="Arial"/>
              </a:rPr>
              <a:t> </a:t>
            </a:r>
            <a:r>
              <a:rPr lang="en-US" sz="1200" b="1" i="0" u="none" strike="noStrike" cap="none" dirty="0" err="1">
                <a:solidFill>
                  <a:srgbClr val="000000"/>
                </a:solidFill>
                <a:effectLst/>
                <a:latin typeface="Arial"/>
                <a:ea typeface="Arial"/>
                <a:cs typeface="Arial"/>
                <a:sym typeface="Arial"/>
              </a:rPr>
              <a:t>lại</a:t>
            </a:r>
            <a:r>
              <a:rPr lang="en-US" sz="1200" b="1" i="0" u="none" strike="noStrike" cap="none" dirty="0">
                <a:solidFill>
                  <a:srgbClr val="000000"/>
                </a:solidFill>
                <a:effectLst/>
                <a:latin typeface="Arial"/>
                <a:ea typeface="Arial"/>
                <a:cs typeface="Arial"/>
                <a:sym typeface="Arial"/>
              </a:rPr>
              <a:t>, </a:t>
            </a:r>
            <a:r>
              <a:rPr lang="en-US" sz="1200" b="1" i="0" u="none" strike="noStrike" cap="none" dirty="0" err="1">
                <a:solidFill>
                  <a:srgbClr val="000000"/>
                </a:solidFill>
                <a:effectLst/>
                <a:latin typeface="Arial"/>
                <a:ea typeface="Arial"/>
                <a:cs typeface="Arial"/>
                <a:sym typeface="Arial"/>
              </a:rPr>
              <a:t>quá</a:t>
            </a:r>
            <a:r>
              <a:rPr lang="en-US" sz="1200" b="1" i="0" u="none" strike="noStrike" cap="none" dirty="0">
                <a:solidFill>
                  <a:srgbClr val="000000"/>
                </a:solidFill>
                <a:effectLst/>
                <a:latin typeface="Arial"/>
                <a:ea typeface="Arial"/>
                <a:cs typeface="Arial"/>
                <a:sym typeface="Arial"/>
              </a:rPr>
              <a:t> </a:t>
            </a:r>
            <a:r>
              <a:rPr lang="en-US" sz="1200" b="1" i="0" u="none" strike="noStrike" cap="none" dirty="0" err="1">
                <a:solidFill>
                  <a:srgbClr val="000000"/>
                </a:solidFill>
                <a:effectLst/>
                <a:latin typeface="Arial"/>
                <a:ea typeface="Arial"/>
                <a:cs typeface="Arial"/>
                <a:sym typeface="Arial"/>
              </a:rPr>
              <a:t>trình</a:t>
            </a:r>
            <a:r>
              <a:rPr lang="en-US" sz="1200" b="1" i="0" u="none" strike="noStrike" cap="none" dirty="0">
                <a:solidFill>
                  <a:srgbClr val="000000"/>
                </a:solidFill>
                <a:effectLst/>
                <a:latin typeface="Arial"/>
                <a:ea typeface="Arial"/>
                <a:cs typeface="Arial"/>
                <a:sym typeface="Arial"/>
              </a:rPr>
              <a:t> </a:t>
            </a:r>
            <a:r>
              <a:rPr lang="en-US" sz="1200" b="1" i="0" u="none" strike="noStrike" cap="none" dirty="0" err="1">
                <a:solidFill>
                  <a:srgbClr val="000000"/>
                </a:solidFill>
                <a:effectLst/>
                <a:latin typeface="Arial"/>
                <a:ea typeface="Arial"/>
                <a:cs typeface="Arial"/>
                <a:sym typeface="Arial"/>
              </a:rPr>
              <a:t>này</a:t>
            </a:r>
            <a:r>
              <a:rPr lang="en-US" sz="1200" b="1" i="0" u="none" strike="noStrike" cap="none" dirty="0">
                <a:solidFill>
                  <a:srgbClr val="000000"/>
                </a:solidFill>
                <a:effectLst/>
                <a:latin typeface="Arial"/>
                <a:ea typeface="Arial"/>
                <a:cs typeface="Arial"/>
                <a:sym typeface="Arial"/>
              </a:rPr>
              <a:t> </a:t>
            </a:r>
            <a:r>
              <a:rPr lang="en-US" sz="1200" b="1" i="0" u="none" strike="noStrike" cap="none" dirty="0" err="1">
                <a:solidFill>
                  <a:srgbClr val="000000"/>
                </a:solidFill>
                <a:effectLst/>
                <a:latin typeface="Arial"/>
                <a:ea typeface="Arial"/>
                <a:cs typeface="Arial"/>
                <a:sym typeface="Arial"/>
              </a:rPr>
              <a:t>gồm</a:t>
            </a:r>
            <a:r>
              <a:rPr lang="en-US" sz="1200" b="1" i="0" u="none" strike="noStrike" cap="none" dirty="0">
                <a:solidFill>
                  <a:srgbClr val="000000"/>
                </a:solidFill>
                <a:effectLst/>
                <a:latin typeface="Arial"/>
                <a:ea typeface="Arial"/>
                <a:cs typeface="Arial"/>
                <a:sym typeface="Arial"/>
              </a:rPr>
              <a:t>:</a:t>
            </a:r>
          </a:p>
          <a:p>
            <a:pPr lvl="0"/>
            <a:r>
              <a:rPr lang="en-US" sz="1200" b="0" i="0" u="none" strike="noStrike" cap="none" dirty="0">
                <a:solidFill>
                  <a:srgbClr val="000000"/>
                </a:solidFill>
                <a:effectLst/>
                <a:latin typeface="Arial"/>
                <a:ea typeface="Arial"/>
                <a:cs typeface="Arial"/>
                <a:sym typeface="Arial"/>
              </a:rPr>
              <a:t>Generator </a:t>
            </a:r>
            <a:r>
              <a:rPr lang="en-US" sz="1200" b="0" i="0" u="none" strike="noStrike" cap="none" dirty="0" err="1">
                <a:solidFill>
                  <a:srgbClr val="000000"/>
                </a:solidFill>
                <a:effectLst/>
                <a:latin typeface="Arial"/>
                <a:ea typeface="Arial"/>
                <a:cs typeface="Arial"/>
                <a:sym typeface="Arial"/>
              </a:rPr>
              <a:t>cố</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gắng</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đánh</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lừa</a:t>
            </a:r>
            <a:r>
              <a:rPr lang="en-US" sz="1200" b="0" i="0" u="none" strike="noStrike" cap="none" dirty="0">
                <a:solidFill>
                  <a:srgbClr val="000000"/>
                </a:solidFill>
                <a:effectLst/>
                <a:latin typeface="Arial"/>
                <a:ea typeface="Arial"/>
                <a:cs typeface="Arial"/>
                <a:sym typeface="Arial"/>
              </a:rPr>
              <a:t> Discriminator </a:t>
            </a:r>
            <a:r>
              <a:rPr lang="en-US" sz="1200" b="0" i="0" u="none" strike="noStrike" cap="none" dirty="0" err="1">
                <a:solidFill>
                  <a:srgbClr val="000000"/>
                </a:solidFill>
                <a:effectLst/>
                <a:latin typeface="Arial"/>
                <a:ea typeface="Arial"/>
                <a:cs typeface="Arial"/>
                <a:sym typeface="Arial"/>
              </a:rPr>
              <a:t>làm</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cho</a:t>
            </a:r>
            <a:r>
              <a:rPr lang="en-US" sz="1200" b="0" i="0" u="none" strike="noStrike" cap="none" dirty="0">
                <a:solidFill>
                  <a:srgbClr val="000000"/>
                </a:solidFill>
                <a:effectLst/>
                <a:latin typeface="Arial"/>
                <a:ea typeface="Arial"/>
                <a:cs typeface="Arial"/>
                <a:sym typeface="Arial"/>
              </a:rPr>
              <a:t> Discriminator </a:t>
            </a:r>
            <a:r>
              <a:rPr lang="en-US" sz="1200" b="0" i="0" u="none" strike="noStrike" cap="none" dirty="0" err="1">
                <a:solidFill>
                  <a:srgbClr val="000000"/>
                </a:solidFill>
                <a:effectLst/>
                <a:latin typeface="Arial"/>
                <a:ea typeface="Arial"/>
                <a:cs typeface="Arial"/>
                <a:sym typeface="Arial"/>
              </a:rPr>
              <a:t>công</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nhận</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dữ</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liệu</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được</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tạo</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ra</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từ</a:t>
            </a:r>
            <a:r>
              <a:rPr lang="en-US" sz="1200" b="0" i="0" u="none" strike="noStrike" cap="none" dirty="0">
                <a:solidFill>
                  <a:srgbClr val="000000"/>
                </a:solidFill>
                <a:effectLst/>
                <a:latin typeface="Arial"/>
                <a:ea typeface="Arial"/>
                <a:cs typeface="Arial"/>
                <a:sym typeface="Arial"/>
              </a:rPr>
              <a:t> Generator </a:t>
            </a:r>
            <a:r>
              <a:rPr lang="en-US" sz="1200" b="0" i="0" u="none" strike="noStrike" cap="none" dirty="0" err="1">
                <a:solidFill>
                  <a:srgbClr val="000000"/>
                </a:solidFill>
                <a:effectLst/>
                <a:latin typeface="Arial"/>
                <a:ea typeface="Arial"/>
                <a:cs typeface="Arial"/>
                <a:sym typeface="Arial"/>
              </a:rPr>
              <a:t>là</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thật</a:t>
            </a:r>
            <a:r>
              <a:rPr lang="en-US" sz="1200" b="0" i="0" u="none" strike="noStrike" cap="none" dirty="0">
                <a:solidFill>
                  <a:srgbClr val="000000"/>
                </a:solidFill>
                <a:effectLst/>
                <a:latin typeface="Arial"/>
                <a:ea typeface="Arial"/>
                <a:cs typeface="Arial"/>
                <a:sym typeface="Arial"/>
              </a:rPr>
              <a:t>.</a:t>
            </a:r>
          </a:p>
          <a:p>
            <a:pPr lvl="0"/>
            <a:r>
              <a:rPr lang="en-US" sz="1200" b="0" i="0" u="none" strike="noStrike" cap="none" dirty="0">
                <a:solidFill>
                  <a:srgbClr val="000000"/>
                </a:solidFill>
                <a:effectLst/>
                <a:latin typeface="Arial"/>
                <a:ea typeface="Arial"/>
                <a:cs typeface="Arial"/>
                <a:sym typeface="Arial"/>
              </a:rPr>
              <a:t>Discriminator </a:t>
            </a:r>
            <a:r>
              <a:rPr lang="en-US" sz="1200" b="0" i="0" u="none" strike="noStrike" cap="none" dirty="0" err="1">
                <a:solidFill>
                  <a:srgbClr val="000000"/>
                </a:solidFill>
                <a:effectLst/>
                <a:latin typeface="Arial"/>
                <a:ea typeface="Arial"/>
                <a:cs typeface="Arial"/>
                <a:sym typeface="Arial"/>
              </a:rPr>
              <a:t>sẽ</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hướng</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dẫn</a:t>
            </a:r>
            <a:r>
              <a:rPr lang="en-US" sz="1200" b="0" i="0" u="none" strike="noStrike" cap="none" dirty="0">
                <a:solidFill>
                  <a:srgbClr val="000000"/>
                </a:solidFill>
                <a:effectLst/>
                <a:latin typeface="Arial"/>
                <a:ea typeface="Arial"/>
                <a:cs typeface="Arial"/>
                <a:sym typeface="Arial"/>
              </a:rPr>
              <a:t> Generator </a:t>
            </a:r>
            <a:r>
              <a:rPr lang="en-US" sz="1200" b="0" i="0" u="none" strike="noStrike" cap="none" dirty="0" err="1">
                <a:solidFill>
                  <a:srgbClr val="000000"/>
                </a:solidFill>
                <a:effectLst/>
                <a:latin typeface="Arial"/>
                <a:ea typeface="Arial"/>
                <a:cs typeface="Arial"/>
                <a:sym typeface="Arial"/>
              </a:rPr>
              <a:t>tạo</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ra</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dữ</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liệu</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thật</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hơn</a:t>
            </a:r>
            <a:r>
              <a:rPr lang="en-US" sz="1200" b="0" i="0" u="none" strike="noStrike" cap="none" dirty="0">
                <a:solidFill>
                  <a:srgbClr val="000000"/>
                </a:solidFill>
                <a:effectLst/>
                <a:latin typeface="Arial"/>
                <a:ea typeface="Arial"/>
                <a:cs typeface="Arial"/>
                <a:sym typeface="Arial"/>
              </a:rPr>
              <a:t>.</a:t>
            </a:r>
          </a:p>
          <a:p>
            <a:endParaRPr lang="en-US" b="1" dirty="0"/>
          </a:p>
        </p:txBody>
      </p:sp>
      <p:sp>
        <p:nvSpPr>
          <p:cNvPr id="4" name="Slide Number Placeholder 3"/>
          <p:cNvSpPr>
            <a:spLocks noGrp="1"/>
          </p:cNvSpPr>
          <p:nvPr>
            <p:ph type="sldNum" sz="quarter" idx="5"/>
          </p:nvPr>
        </p:nvSpPr>
        <p:spPr/>
        <p:txBody>
          <a:bodyPr/>
          <a:lstStyle/>
          <a:p>
            <a:pPr>
              <a:defRPr/>
            </a:pPr>
            <a:fld id="{FC65170B-CA6E-4BD2-B10A-5B29D4042321}" type="slidenum">
              <a:rPr lang="ko-KR" altLang="en-US" smtClean="0"/>
              <a:pPr>
                <a:defRPr/>
              </a:pPr>
              <a:t>6</a:t>
            </a:fld>
            <a:endParaRPr lang="en-US" altLang="ko-KR"/>
          </a:p>
        </p:txBody>
      </p:sp>
    </p:spTree>
    <p:extLst>
      <p:ext uri="{BB962C8B-B14F-4D97-AF65-F5344CB8AC3E}">
        <p14:creationId xmlns:p14="http://schemas.microsoft.com/office/powerpoint/2010/main" val="1839217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r>
              <a:rPr lang="en-US" sz="1200" b="1" i="0" u="none" strike="noStrike" cap="none" dirty="0">
                <a:solidFill>
                  <a:srgbClr val="000000"/>
                </a:solidFill>
                <a:effectLst/>
                <a:latin typeface="Arial"/>
                <a:ea typeface="Arial"/>
                <a:cs typeface="Arial"/>
                <a:sym typeface="Arial"/>
              </a:rPr>
              <a:t>Generator </a:t>
            </a:r>
            <a:r>
              <a:rPr lang="en-US" sz="1200" b="1" i="0" u="none" strike="noStrike" cap="none" dirty="0" err="1">
                <a:solidFill>
                  <a:srgbClr val="000000"/>
                </a:solidFill>
                <a:effectLst/>
                <a:latin typeface="Arial"/>
                <a:ea typeface="Arial"/>
                <a:cs typeface="Arial"/>
                <a:sym typeface="Arial"/>
              </a:rPr>
              <a:t>lấy</a:t>
            </a:r>
            <a:r>
              <a:rPr lang="en-US" sz="1200" b="1" i="0" u="none" strike="noStrike" cap="none" dirty="0">
                <a:solidFill>
                  <a:srgbClr val="000000"/>
                </a:solidFill>
                <a:effectLst/>
                <a:latin typeface="Arial"/>
                <a:ea typeface="Arial"/>
                <a:cs typeface="Arial"/>
                <a:sym typeface="Arial"/>
              </a:rPr>
              <a:t> </a:t>
            </a:r>
            <a:r>
              <a:rPr lang="en-US" sz="1200" b="1" i="0" u="none" strike="noStrike" cap="none" dirty="0" err="1">
                <a:solidFill>
                  <a:srgbClr val="000000"/>
                </a:solidFill>
                <a:effectLst/>
                <a:latin typeface="Arial"/>
                <a:ea typeface="Arial"/>
                <a:cs typeface="Arial"/>
                <a:sym typeface="Arial"/>
              </a:rPr>
              <a:t>một</a:t>
            </a:r>
            <a:r>
              <a:rPr lang="en-US" sz="1200" b="1" i="0" u="none" strike="noStrike" cap="none" dirty="0">
                <a:solidFill>
                  <a:srgbClr val="000000"/>
                </a:solidFill>
                <a:effectLst/>
                <a:latin typeface="Arial"/>
                <a:ea typeface="Arial"/>
                <a:cs typeface="Arial"/>
                <a:sym typeface="Arial"/>
              </a:rPr>
              <a:t> </a:t>
            </a:r>
            <a:r>
              <a:rPr lang="en-US" sz="1200" b="0" i="0" u="none" strike="noStrike" cap="none" dirty="0">
                <a:solidFill>
                  <a:srgbClr val="000000"/>
                </a:solidFill>
                <a:effectLst/>
                <a:latin typeface="Arial"/>
                <a:ea typeface="Arial"/>
                <a:cs typeface="Arial"/>
                <a:sym typeface="Arial"/>
              </a:rPr>
              <a:t>random input </a:t>
            </a:r>
            <a:r>
              <a:rPr lang="en-US" sz="1200" b="0" i="0" u="none" strike="noStrike" cap="none" dirty="0" err="1">
                <a:solidFill>
                  <a:srgbClr val="000000"/>
                </a:solidFill>
                <a:effectLst/>
                <a:latin typeface="Arial"/>
                <a:ea typeface="Arial"/>
                <a:cs typeface="Arial"/>
                <a:sym typeface="Arial"/>
              </a:rPr>
              <a:t>và</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cố</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gắng</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sinh</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ra</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được</a:t>
            </a:r>
            <a:r>
              <a:rPr lang="en-US" sz="1200" b="0" i="0" u="none" strike="noStrike" cap="none" dirty="0">
                <a:solidFill>
                  <a:srgbClr val="000000"/>
                </a:solidFill>
                <a:effectLst/>
                <a:latin typeface="Arial"/>
                <a:ea typeface="Arial"/>
                <a:cs typeface="Arial"/>
                <a:sym typeface="Arial"/>
              </a:rPr>
              <a:t> sample </a:t>
            </a:r>
            <a:r>
              <a:rPr lang="en-US" sz="1200" b="0" i="0" u="none" strike="noStrike" cap="none" dirty="0" err="1">
                <a:solidFill>
                  <a:srgbClr val="000000"/>
                </a:solidFill>
                <a:effectLst/>
                <a:latin typeface="Arial"/>
                <a:ea typeface="Arial"/>
                <a:cs typeface="Arial"/>
                <a:sym typeface="Arial"/>
              </a:rPr>
              <a:t>của</a:t>
            </a:r>
            <a:r>
              <a:rPr lang="en-US" sz="1200" b="0" i="0" u="none" strike="noStrike" cap="none" dirty="0">
                <a:solidFill>
                  <a:srgbClr val="000000"/>
                </a:solidFill>
                <a:effectLst/>
                <a:latin typeface="Arial"/>
                <a:ea typeface="Arial"/>
                <a:cs typeface="Arial"/>
                <a:sym typeface="Arial"/>
              </a:rPr>
              <a:t> data. </a:t>
            </a:r>
            <a:r>
              <a:rPr lang="en-US" sz="1200" b="0" i="0" u="none" strike="noStrike" cap="none" dirty="0" err="1">
                <a:solidFill>
                  <a:srgbClr val="000000"/>
                </a:solidFill>
                <a:effectLst/>
                <a:latin typeface="Arial"/>
                <a:ea typeface="Arial"/>
                <a:cs typeface="Arial"/>
                <a:sym typeface="Arial"/>
              </a:rPr>
              <a:t>Như</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mô</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tả</a:t>
            </a:r>
            <a:r>
              <a:rPr lang="en-US" sz="1200" b="0" i="0" u="none" strike="noStrike" cap="none" dirty="0">
                <a:solidFill>
                  <a:srgbClr val="000000"/>
                </a:solidFill>
                <a:effectLst/>
                <a:latin typeface="Arial"/>
                <a:ea typeface="Arial"/>
                <a:cs typeface="Arial"/>
                <a:sym typeface="Arial"/>
              </a:rPr>
              <a:t> ở </a:t>
            </a:r>
            <a:r>
              <a:rPr lang="en-US" sz="1200" b="0" i="0" u="none" strike="noStrike" cap="none" dirty="0" err="1">
                <a:solidFill>
                  <a:srgbClr val="000000"/>
                </a:solidFill>
                <a:effectLst/>
                <a:latin typeface="Arial"/>
                <a:ea typeface="Arial"/>
                <a:cs typeface="Arial"/>
                <a:sym typeface="Arial"/>
              </a:rPr>
              <a:t>hình</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trên</a:t>
            </a:r>
            <a:r>
              <a:rPr lang="en-US" sz="1200" b="0" i="0" u="none" strike="noStrike" cap="none" dirty="0">
                <a:solidFill>
                  <a:srgbClr val="000000"/>
                </a:solidFill>
                <a:effectLst/>
                <a:latin typeface="Arial"/>
                <a:ea typeface="Arial"/>
                <a:cs typeface="Arial"/>
                <a:sym typeface="Arial"/>
              </a:rPr>
              <a:t>, generator G(z) </a:t>
            </a:r>
            <a:r>
              <a:rPr lang="en-US" sz="1200" b="0" i="0" u="none" strike="noStrike" cap="none" dirty="0" err="1">
                <a:solidFill>
                  <a:srgbClr val="000000"/>
                </a:solidFill>
                <a:effectLst/>
                <a:latin typeface="Arial"/>
                <a:ea typeface="Arial"/>
                <a:cs typeface="Arial"/>
                <a:sym typeface="Arial"/>
              </a:rPr>
              <a:t>lấy</a:t>
            </a:r>
            <a:r>
              <a:rPr lang="en-US" sz="1200" b="0" i="0" u="none" strike="noStrike" cap="none" dirty="0">
                <a:solidFill>
                  <a:srgbClr val="000000"/>
                </a:solidFill>
                <a:effectLst/>
                <a:latin typeface="Arial"/>
                <a:ea typeface="Arial"/>
                <a:cs typeface="Arial"/>
                <a:sym typeface="Arial"/>
              </a:rPr>
              <a:t> input z </a:t>
            </a:r>
            <a:r>
              <a:rPr lang="en-US" sz="1200" b="0" i="0" u="none" strike="noStrike" cap="none" dirty="0" err="1">
                <a:solidFill>
                  <a:srgbClr val="000000"/>
                </a:solidFill>
                <a:effectLst/>
                <a:latin typeface="Arial"/>
                <a:ea typeface="Arial"/>
                <a:cs typeface="Arial"/>
                <a:sym typeface="Arial"/>
              </a:rPr>
              <a:t>từ</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p</a:t>
            </a:r>
            <a:r>
              <a:rPr lang="en-US" sz="1200" b="0" i="0" u="none" strike="noStrike" cap="none" baseline="-25000" dirty="0" err="1">
                <a:solidFill>
                  <a:srgbClr val="000000"/>
                </a:solidFill>
                <a:effectLst/>
                <a:latin typeface="Arial"/>
                <a:ea typeface="Arial"/>
                <a:cs typeface="Arial"/>
                <a:sym typeface="Arial"/>
              </a:rPr>
              <a:t>z</a:t>
            </a:r>
            <a:r>
              <a:rPr lang="en-US" sz="1200" b="0" i="0" u="none" strike="noStrike" cap="none" dirty="0">
                <a:solidFill>
                  <a:srgbClr val="000000"/>
                </a:solidFill>
                <a:effectLst/>
                <a:latin typeface="Arial"/>
                <a:ea typeface="Arial"/>
                <a:cs typeface="Arial"/>
                <a:sym typeface="Arial"/>
              </a:rPr>
              <a:t>(z), </a:t>
            </a:r>
            <a:r>
              <a:rPr lang="en-US" sz="1200" b="0" i="0" u="none" strike="noStrike" cap="none" dirty="0" err="1">
                <a:solidFill>
                  <a:srgbClr val="000000"/>
                </a:solidFill>
                <a:effectLst/>
                <a:latin typeface="Arial"/>
                <a:ea typeface="Arial"/>
                <a:cs typeface="Arial"/>
                <a:sym typeface="Arial"/>
              </a:rPr>
              <a:t>với</a:t>
            </a:r>
            <a:r>
              <a:rPr lang="en-US" sz="1200" b="0" i="0" u="none" strike="noStrike" cap="none" dirty="0">
                <a:solidFill>
                  <a:srgbClr val="000000"/>
                </a:solidFill>
                <a:effectLst/>
                <a:latin typeface="Arial"/>
                <a:ea typeface="Arial"/>
                <a:cs typeface="Arial"/>
                <a:sym typeface="Arial"/>
              </a:rPr>
              <a:t> z </a:t>
            </a:r>
            <a:r>
              <a:rPr lang="en-US" sz="1200" b="0" i="0" u="none" strike="noStrike" cap="none" dirty="0" err="1">
                <a:solidFill>
                  <a:srgbClr val="000000"/>
                </a:solidFill>
                <a:effectLst/>
                <a:latin typeface="Arial"/>
                <a:ea typeface="Arial"/>
                <a:cs typeface="Arial"/>
                <a:sym typeface="Arial"/>
              </a:rPr>
              <a:t>là</a:t>
            </a:r>
            <a:r>
              <a:rPr lang="en-US" sz="1200" b="0" i="0" u="none" strike="noStrike" cap="none" dirty="0">
                <a:solidFill>
                  <a:srgbClr val="000000"/>
                </a:solidFill>
                <a:effectLst/>
                <a:latin typeface="Arial"/>
                <a:ea typeface="Arial"/>
                <a:cs typeface="Arial"/>
                <a:sym typeface="Arial"/>
              </a:rPr>
              <a:t> sample </a:t>
            </a:r>
            <a:r>
              <a:rPr lang="en-US" sz="1200" b="0" i="0" u="none" strike="noStrike" cap="none" dirty="0" err="1">
                <a:solidFill>
                  <a:srgbClr val="000000"/>
                </a:solidFill>
                <a:effectLst/>
                <a:latin typeface="Arial"/>
                <a:ea typeface="Arial"/>
                <a:cs typeface="Arial"/>
                <a:sym typeface="Arial"/>
              </a:rPr>
              <a:t>thuộc</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phân</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phối</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xác</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xuất</a:t>
            </a:r>
            <a:r>
              <a:rPr lang="en-US" sz="1200" b="0" i="0" u="none" strike="noStrike" cap="none" dirty="0">
                <a:solidFill>
                  <a:srgbClr val="000000"/>
                </a:solidFill>
                <a:effectLst/>
                <a:latin typeface="Arial"/>
                <a:ea typeface="Arial"/>
                <a:cs typeface="Arial"/>
                <a:sym typeface="Arial"/>
              </a:rPr>
              <a:t> p(z), </a:t>
            </a:r>
            <a:r>
              <a:rPr lang="en-US" sz="1200" b="0" i="0" u="none" strike="noStrike" cap="none" dirty="0" err="1">
                <a:solidFill>
                  <a:srgbClr val="000000"/>
                </a:solidFill>
                <a:effectLst/>
                <a:latin typeface="Arial"/>
                <a:ea typeface="Arial"/>
                <a:cs typeface="Arial"/>
                <a:sym typeface="Arial"/>
              </a:rPr>
              <a:t>được</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sinh</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ngẫu</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nhiên</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từ</a:t>
            </a:r>
            <a:r>
              <a:rPr lang="en-US" sz="1200" b="0" i="0" u="none" strike="noStrike" cap="none" dirty="0">
                <a:solidFill>
                  <a:srgbClr val="000000"/>
                </a:solidFill>
                <a:effectLst/>
                <a:latin typeface="Arial"/>
                <a:ea typeface="Arial"/>
                <a:cs typeface="Arial"/>
                <a:sym typeface="Arial"/>
              </a:rPr>
              <a:t> latent space, </a:t>
            </a:r>
            <a:r>
              <a:rPr lang="en-US" sz="1200" b="0" i="0" u="none" strike="noStrike" cap="none" dirty="0" err="1">
                <a:solidFill>
                  <a:srgbClr val="000000"/>
                </a:solidFill>
                <a:effectLst/>
                <a:latin typeface="Arial"/>
                <a:ea typeface="Arial"/>
                <a:cs typeface="Arial"/>
                <a:sym typeface="Arial"/>
              </a:rPr>
              <a:t>sau</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đó</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gán</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thêm</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nhiễu</a:t>
            </a:r>
            <a:r>
              <a:rPr lang="en-US" sz="1200" b="0" i="0" u="none" strike="noStrike" cap="none" dirty="0">
                <a:solidFill>
                  <a:srgbClr val="000000"/>
                </a:solidFill>
                <a:effectLst/>
                <a:latin typeface="Arial"/>
                <a:ea typeface="Arial"/>
                <a:cs typeface="Arial"/>
                <a:sym typeface="Arial"/>
              </a:rPr>
              <a:t> (noise). </a:t>
            </a:r>
          </a:p>
          <a:p>
            <a:r>
              <a:rPr lang="en-US" sz="1200" b="0" i="0" u="none" strike="noStrike" cap="none" dirty="0">
                <a:solidFill>
                  <a:srgbClr val="000000"/>
                </a:solidFill>
                <a:effectLst/>
                <a:latin typeface="Arial"/>
                <a:ea typeface="Arial"/>
                <a:cs typeface="Arial"/>
                <a:sym typeface="Arial"/>
              </a:rPr>
              <a:t>Sample </a:t>
            </a:r>
            <a:r>
              <a:rPr lang="en-US" sz="1200" b="0" i="0" u="none" strike="noStrike" cap="none" dirty="0" err="1">
                <a:solidFill>
                  <a:srgbClr val="000000"/>
                </a:solidFill>
                <a:effectLst/>
                <a:latin typeface="Arial"/>
                <a:ea typeface="Arial"/>
                <a:cs typeface="Arial"/>
                <a:sym typeface="Arial"/>
              </a:rPr>
              <a:t>sinh</a:t>
            </a:r>
            <a:r>
              <a:rPr lang="en-US" sz="1200" b="0" i="0" u="none" strike="noStrike" cap="none" dirty="0">
                <a:solidFill>
                  <a:srgbClr val="000000"/>
                </a:solidFill>
                <a:effectLst/>
                <a:latin typeface="Arial"/>
                <a:ea typeface="Arial"/>
                <a:cs typeface="Arial"/>
                <a:sym typeface="Arial"/>
              </a:rPr>
              <a:t> </a:t>
            </a:r>
            <a:r>
              <a:rPr lang="en-US" b="1" dirty="0">
                <a:sym typeface="Arial"/>
              </a:rPr>
              <a:t>x </a:t>
            </a:r>
            <a:r>
              <a:rPr lang="en-US" b="1" dirty="0" err="1">
                <a:sym typeface="Arial"/>
              </a:rPr>
              <a:t>mũ</a:t>
            </a:r>
            <a:r>
              <a:rPr lang="en-US" b="1" dirty="0">
                <a:sym typeface="Arial"/>
              </a:rPr>
              <a:t> </a:t>
            </a:r>
            <a:r>
              <a:rPr lang="en-US" sz="1200" b="0" i="0" u="none" strike="noStrike" cap="none" dirty="0" err="1">
                <a:solidFill>
                  <a:srgbClr val="000000"/>
                </a:solidFill>
                <a:effectLst/>
                <a:latin typeface="Arial"/>
                <a:ea typeface="Arial"/>
                <a:cs typeface="Arial"/>
                <a:sym typeface="Arial"/>
              </a:rPr>
              <a:t>ra</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từ</a:t>
            </a:r>
            <a:r>
              <a:rPr lang="en-US" sz="1200" b="0" i="0" u="none" strike="noStrike" cap="none" dirty="0">
                <a:solidFill>
                  <a:srgbClr val="000000"/>
                </a:solidFill>
                <a:effectLst/>
                <a:latin typeface="Arial"/>
                <a:ea typeface="Arial"/>
                <a:cs typeface="Arial"/>
                <a:sym typeface="Arial"/>
              </a:rPr>
              <a:t> G(z) </a:t>
            </a:r>
            <a:r>
              <a:rPr lang="en-US" sz="1200" b="0" i="0" u="none" strike="noStrike" cap="none" dirty="0" err="1">
                <a:solidFill>
                  <a:srgbClr val="000000"/>
                </a:solidFill>
                <a:effectLst/>
                <a:latin typeface="Arial"/>
                <a:ea typeface="Arial"/>
                <a:cs typeface="Arial"/>
                <a:sym typeface="Arial"/>
              </a:rPr>
              <a:t>được</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nạp</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vào</a:t>
            </a:r>
            <a:r>
              <a:rPr lang="en-US" sz="1200" b="0" i="0" u="none" strike="noStrike" cap="none" dirty="0">
                <a:solidFill>
                  <a:srgbClr val="000000"/>
                </a:solidFill>
                <a:effectLst/>
                <a:latin typeface="Arial"/>
                <a:ea typeface="Arial"/>
                <a:cs typeface="Arial"/>
                <a:sym typeface="Arial"/>
              </a:rPr>
              <a:t> Discriminator network D(x).</a:t>
            </a:r>
          </a:p>
          <a:p>
            <a:endParaRPr lang="en-US" sz="1200" b="0" i="0" u="none" strike="noStrike" cap="none" dirty="0">
              <a:solidFill>
                <a:srgbClr val="000000"/>
              </a:solidFill>
              <a:effectLst/>
              <a:latin typeface="Arial"/>
              <a:ea typeface="Arial"/>
              <a:cs typeface="Arial"/>
              <a:sym typeface="Arial"/>
            </a:endParaRPr>
          </a:p>
          <a:p>
            <a:r>
              <a:rPr lang="en-US" sz="1200" b="1" i="0" u="none" strike="noStrike" cap="none" dirty="0" err="1">
                <a:solidFill>
                  <a:srgbClr val="000000"/>
                </a:solidFill>
                <a:effectLst/>
                <a:latin typeface="Arial"/>
                <a:ea typeface="Arial"/>
                <a:cs typeface="Arial"/>
                <a:sym typeface="Arial"/>
              </a:rPr>
              <a:t>Công</a:t>
            </a:r>
            <a:r>
              <a:rPr lang="en-US" sz="1200" b="1" i="0" u="none" strike="noStrike" cap="none" dirty="0">
                <a:solidFill>
                  <a:srgbClr val="000000"/>
                </a:solidFill>
                <a:effectLst/>
                <a:latin typeface="Arial"/>
                <a:ea typeface="Arial"/>
                <a:cs typeface="Arial"/>
                <a:sym typeface="Arial"/>
              </a:rPr>
              <a:t> </a:t>
            </a:r>
            <a:r>
              <a:rPr lang="en-US" sz="1200" b="1" i="0" u="none" strike="noStrike" cap="none" dirty="0" err="1">
                <a:solidFill>
                  <a:srgbClr val="000000"/>
                </a:solidFill>
                <a:effectLst/>
                <a:latin typeface="Arial"/>
                <a:ea typeface="Arial"/>
                <a:cs typeface="Arial"/>
                <a:sym typeface="Arial"/>
              </a:rPr>
              <a:t>việc</a:t>
            </a:r>
            <a:r>
              <a:rPr lang="en-US" sz="1200" b="1" i="0" u="none" strike="noStrike" cap="none" dirty="0">
                <a:solidFill>
                  <a:srgbClr val="000000"/>
                </a:solidFill>
                <a:effectLst/>
                <a:latin typeface="Arial"/>
                <a:ea typeface="Arial"/>
                <a:cs typeface="Arial"/>
                <a:sym typeface="Arial"/>
              </a:rPr>
              <a:t> </a:t>
            </a:r>
            <a:r>
              <a:rPr lang="en-US" sz="1200" b="1" i="0" u="none" strike="noStrike" cap="none" dirty="0" err="1">
                <a:solidFill>
                  <a:srgbClr val="000000"/>
                </a:solidFill>
                <a:effectLst/>
                <a:latin typeface="Arial"/>
                <a:ea typeface="Arial"/>
                <a:cs typeface="Arial"/>
                <a:sym typeface="Arial"/>
              </a:rPr>
              <a:t>của</a:t>
            </a:r>
            <a:r>
              <a:rPr lang="en-US" sz="1200" b="1" i="0" u="none" strike="noStrike" cap="none" dirty="0">
                <a:solidFill>
                  <a:srgbClr val="000000"/>
                </a:solidFill>
                <a:effectLst/>
                <a:latin typeface="Arial"/>
                <a:ea typeface="Arial"/>
                <a:cs typeface="Arial"/>
                <a:sym typeface="Arial"/>
              </a:rPr>
              <a:t> Discriminator network </a:t>
            </a:r>
            <a:r>
              <a:rPr lang="en-US" sz="1200" b="0" i="0" u="none" strike="noStrike" cap="none" dirty="0" err="1">
                <a:solidFill>
                  <a:srgbClr val="000000"/>
                </a:solidFill>
                <a:effectLst/>
                <a:latin typeface="Arial"/>
                <a:ea typeface="Arial"/>
                <a:cs typeface="Arial"/>
                <a:sym typeface="Arial"/>
              </a:rPr>
              <a:t>là</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lấy</a:t>
            </a:r>
            <a:r>
              <a:rPr lang="en-US" sz="1200" b="0" i="0" u="none" strike="noStrike" cap="none" dirty="0">
                <a:solidFill>
                  <a:srgbClr val="000000"/>
                </a:solidFill>
                <a:effectLst/>
                <a:latin typeface="Arial"/>
                <a:ea typeface="Arial"/>
                <a:cs typeface="Arial"/>
                <a:sym typeface="Arial"/>
              </a:rPr>
              <a:t> input </a:t>
            </a:r>
            <a:r>
              <a:rPr lang="en-US" sz="1200" b="0" i="0" u="none" strike="noStrike" cap="none" dirty="0" err="1">
                <a:solidFill>
                  <a:srgbClr val="000000"/>
                </a:solidFill>
                <a:effectLst/>
                <a:latin typeface="Arial"/>
                <a:ea typeface="Arial"/>
                <a:cs typeface="Arial"/>
                <a:sym typeface="Arial"/>
              </a:rPr>
              <a:t>từ</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tập</a:t>
            </a:r>
            <a:r>
              <a:rPr lang="en-US" sz="1200" b="0" i="0" u="none" strike="noStrike" cap="none" dirty="0">
                <a:solidFill>
                  <a:srgbClr val="000000"/>
                </a:solidFill>
                <a:effectLst/>
                <a:latin typeface="Arial"/>
                <a:ea typeface="Arial"/>
                <a:cs typeface="Arial"/>
                <a:sym typeface="Arial"/>
              </a:rPr>
              <a:t> train (real sample) </a:t>
            </a:r>
            <a:r>
              <a:rPr lang="en-US" sz="1200" b="0" i="0" u="none" strike="noStrike" cap="none" dirty="0" err="1">
                <a:solidFill>
                  <a:srgbClr val="000000"/>
                </a:solidFill>
                <a:effectLst/>
                <a:latin typeface="Arial"/>
                <a:ea typeface="Arial"/>
                <a:cs typeface="Arial"/>
                <a:sym typeface="Arial"/>
              </a:rPr>
              <a:t>và</a:t>
            </a:r>
            <a:r>
              <a:rPr lang="en-US" sz="1200" b="0" i="0" u="none" strike="noStrike" cap="none" dirty="0">
                <a:solidFill>
                  <a:srgbClr val="000000"/>
                </a:solidFill>
                <a:effectLst/>
                <a:latin typeface="Arial"/>
                <a:ea typeface="Arial"/>
                <a:cs typeface="Arial"/>
                <a:sym typeface="Arial"/>
              </a:rPr>
              <a:t> sample </a:t>
            </a:r>
            <a:r>
              <a:rPr lang="en-US" sz="1200" b="0" i="0" u="none" strike="noStrike" cap="none" dirty="0" err="1">
                <a:solidFill>
                  <a:srgbClr val="000000"/>
                </a:solidFill>
                <a:effectLst/>
                <a:latin typeface="Arial"/>
                <a:ea typeface="Arial"/>
                <a:cs typeface="Arial"/>
                <a:sym typeface="Arial"/>
              </a:rPr>
              <a:t>được</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sinh</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ra</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từ</a:t>
            </a:r>
            <a:r>
              <a:rPr lang="en-US" sz="1200" b="0" i="0" u="none" strike="noStrike" cap="none" dirty="0">
                <a:solidFill>
                  <a:srgbClr val="000000"/>
                </a:solidFill>
                <a:effectLst/>
                <a:latin typeface="Arial"/>
                <a:ea typeface="Arial"/>
                <a:cs typeface="Arial"/>
                <a:sym typeface="Arial"/>
              </a:rPr>
              <a:t> G (generated sample) </a:t>
            </a:r>
            <a:r>
              <a:rPr lang="en-US" sz="1200" b="0" i="0" u="none" strike="noStrike" cap="none" dirty="0" err="1">
                <a:solidFill>
                  <a:srgbClr val="000000"/>
                </a:solidFill>
                <a:effectLst/>
                <a:latin typeface="Arial"/>
                <a:ea typeface="Arial"/>
                <a:cs typeface="Arial"/>
                <a:sym typeface="Arial"/>
              </a:rPr>
              <a:t>và</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xác</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định</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xem</a:t>
            </a:r>
            <a:r>
              <a:rPr lang="en-US" sz="1200" b="0" i="0" u="none" strike="noStrike" cap="none" dirty="0">
                <a:solidFill>
                  <a:srgbClr val="000000"/>
                </a:solidFill>
                <a:effectLst/>
                <a:latin typeface="Arial"/>
                <a:ea typeface="Arial"/>
                <a:cs typeface="Arial"/>
                <a:sym typeface="Arial"/>
              </a:rPr>
              <a:t> sample </a:t>
            </a:r>
            <a:r>
              <a:rPr lang="en-US" sz="1200" b="0" i="0" u="none" strike="noStrike" cap="none" dirty="0" err="1">
                <a:solidFill>
                  <a:srgbClr val="000000"/>
                </a:solidFill>
                <a:effectLst/>
                <a:latin typeface="Arial"/>
                <a:ea typeface="Arial"/>
                <a:cs typeface="Arial"/>
                <a:sym typeface="Arial"/>
              </a:rPr>
              <a:t>nào</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mới</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là</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thật</a:t>
            </a:r>
            <a:r>
              <a:rPr lang="en-US" sz="1200" b="0" i="0" u="none" strike="noStrike" cap="none" dirty="0">
                <a:solidFill>
                  <a:srgbClr val="000000"/>
                </a:solidFill>
                <a:effectLst/>
                <a:latin typeface="Arial"/>
                <a:ea typeface="Arial"/>
                <a:cs typeface="Arial"/>
                <a:sym typeface="Arial"/>
              </a:rPr>
              <a:t>. Real sample x </a:t>
            </a:r>
            <a:r>
              <a:rPr lang="en-US" sz="1200" b="0" i="0" u="none" strike="noStrike" cap="none" dirty="0" err="1">
                <a:solidFill>
                  <a:srgbClr val="000000"/>
                </a:solidFill>
                <a:effectLst/>
                <a:latin typeface="Arial"/>
                <a:ea typeface="Arial"/>
                <a:cs typeface="Arial"/>
                <a:sym typeface="Arial"/>
              </a:rPr>
              <a:t>được</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lấy</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từ</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phân</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phối</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xác</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suất</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p</a:t>
            </a:r>
            <a:r>
              <a:rPr lang="en-US" sz="1200" b="0" i="0" u="none" strike="noStrike" cap="none" baseline="-25000" dirty="0" err="1">
                <a:solidFill>
                  <a:srgbClr val="000000"/>
                </a:solidFill>
                <a:effectLst/>
                <a:latin typeface="Arial"/>
                <a:ea typeface="Arial"/>
                <a:cs typeface="Arial"/>
                <a:sym typeface="Arial"/>
              </a:rPr>
              <a:t>data</a:t>
            </a:r>
            <a:r>
              <a:rPr lang="en-US" sz="1200" b="0" i="0" u="none" strike="noStrike" cap="none" dirty="0">
                <a:solidFill>
                  <a:srgbClr val="000000"/>
                </a:solidFill>
                <a:effectLst/>
                <a:latin typeface="Arial"/>
                <a:ea typeface="Arial"/>
                <a:cs typeface="Arial"/>
                <a:sym typeface="Arial"/>
              </a:rPr>
              <a:t>(x). D(x) </a:t>
            </a:r>
            <a:r>
              <a:rPr lang="en-US" sz="1200" b="0" i="0" u="none" strike="noStrike" cap="none" dirty="0" err="1">
                <a:solidFill>
                  <a:srgbClr val="000000"/>
                </a:solidFill>
                <a:effectLst/>
                <a:latin typeface="Arial"/>
                <a:ea typeface="Arial"/>
                <a:cs typeface="Arial"/>
                <a:sym typeface="Arial"/>
              </a:rPr>
              <a:t>xử</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lý</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vấn</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đề</a:t>
            </a:r>
            <a:r>
              <a:rPr lang="en-US" sz="1200" b="0" i="0" u="none" strike="noStrike" cap="none" dirty="0">
                <a:solidFill>
                  <a:srgbClr val="000000"/>
                </a:solidFill>
                <a:effectLst/>
                <a:latin typeface="Arial"/>
                <a:ea typeface="Arial"/>
                <a:cs typeface="Arial"/>
                <a:sym typeface="Arial"/>
              </a:rPr>
              <a:t> binary classification </a:t>
            </a:r>
            <a:r>
              <a:rPr lang="en-US" sz="1200" b="0" i="0" u="none" strike="noStrike" cap="none" dirty="0" err="1">
                <a:solidFill>
                  <a:srgbClr val="000000"/>
                </a:solidFill>
                <a:effectLst/>
                <a:latin typeface="Arial"/>
                <a:ea typeface="Arial"/>
                <a:cs typeface="Arial"/>
                <a:sym typeface="Arial"/>
              </a:rPr>
              <a:t>bằng</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cách</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sử</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dụng</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hàm</a:t>
            </a:r>
            <a:r>
              <a:rPr lang="en-US" sz="1200" b="0" i="0" u="none" strike="noStrike" cap="none" dirty="0">
                <a:solidFill>
                  <a:srgbClr val="000000"/>
                </a:solidFill>
                <a:effectLst/>
                <a:latin typeface="Arial"/>
                <a:ea typeface="Arial"/>
                <a:cs typeface="Arial"/>
                <a:sym typeface="Arial"/>
              </a:rPr>
              <a:t> sigmoid, </a:t>
            </a:r>
            <a:r>
              <a:rPr lang="en-US" sz="1200" b="0" i="0" u="none" strike="noStrike" cap="none" dirty="0" err="1">
                <a:solidFill>
                  <a:srgbClr val="000000"/>
                </a:solidFill>
                <a:effectLst/>
                <a:latin typeface="Arial"/>
                <a:ea typeface="Arial"/>
                <a:cs typeface="Arial"/>
                <a:sym typeface="Arial"/>
              </a:rPr>
              <a:t>trả</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về</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kết</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quả</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khoảng</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từ</a:t>
            </a:r>
            <a:r>
              <a:rPr lang="en-US" sz="1200" b="0" i="0" u="none" strike="noStrike" cap="none" dirty="0">
                <a:solidFill>
                  <a:srgbClr val="000000"/>
                </a:solidFill>
                <a:effectLst/>
                <a:latin typeface="Arial"/>
                <a:ea typeface="Arial"/>
                <a:cs typeface="Arial"/>
                <a:sym typeface="Arial"/>
              </a:rPr>
              <a:t> 0 </a:t>
            </a:r>
            <a:r>
              <a:rPr lang="en-US" sz="1200" b="0" i="0" u="none" strike="noStrike" cap="none" dirty="0" err="1">
                <a:solidFill>
                  <a:srgbClr val="000000"/>
                </a:solidFill>
                <a:effectLst/>
                <a:latin typeface="Arial"/>
                <a:ea typeface="Arial"/>
                <a:cs typeface="Arial"/>
                <a:sym typeface="Arial"/>
              </a:rPr>
              <a:t>đến</a:t>
            </a:r>
            <a:r>
              <a:rPr lang="en-US" sz="1200" b="0" i="0" u="none" strike="noStrike" cap="none" dirty="0">
                <a:solidFill>
                  <a:srgbClr val="000000"/>
                </a:solidFill>
                <a:effectLst/>
                <a:latin typeface="Arial"/>
                <a:ea typeface="Arial"/>
                <a:cs typeface="Arial"/>
                <a:sym typeface="Arial"/>
              </a:rPr>
              <a:t> 1, </a:t>
            </a:r>
            <a:r>
              <a:rPr lang="en-US" sz="1200" b="0" i="0" u="none" strike="noStrike" cap="none" dirty="0" err="1">
                <a:solidFill>
                  <a:srgbClr val="000000"/>
                </a:solidFill>
                <a:effectLst/>
                <a:latin typeface="Arial"/>
                <a:ea typeface="Arial"/>
                <a:cs typeface="Arial"/>
                <a:sym typeface="Arial"/>
              </a:rPr>
              <a:t>với</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xác</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suất</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đầu</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ra</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càng</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cao</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thì</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khả</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năng</a:t>
            </a:r>
            <a:r>
              <a:rPr lang="en-US" sz="1200" b="0" i="0" u="none" strike="noStrike" cap="none" dirty="0">
                <a:solidFill>
                  <a:srgbClr val="000000"/>
                </a:solidFill>
                <a:effectLst/>
                <a:latin typeface="Arial"/>
                <a:ea typeface="Arial"/>
                <a:cs typeface="Arial"/>
                <a:sym typeface="Arial"/>
              </a:rPr>
              <a:t> sample </a:t>
            </a:r>
            <a:r>
              <a:rPr lang="en-US" sz="1200" b="0" i="0" u="none" strike="noStrike" cap="none" dirty="0" err="1">
                <a:solidFill>
                  <a:srgbClr val="000000"/>
                </a:solidFill>
                <a:effectLst/>
                <a:latin typeface="Arial"/>
                <a:ea typeface="Arial"/>
                <a:cs typeface="Arial"/>
                <a:sym typeface="Arial"/>
              </a:rPr>
              <a:t>đó</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là</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thật</a:t>
            </a:r>
            <a:r>
              <a:rPr lang="en-US" sz="1200" b="0" i="0" u="none" strike="noStrike" cap="none" dirty="0">
                <a:solidFill>
                  <a:srgbClr val="000000"/>
                </a:solidFill>
                <a:effectLst/>
                <a:latin typeface="Arial"/>
                <a:ea typeface="Arial"/>
                <a:cs typeface="Arial"/>
                <a:sym typeface="Arial"/>
              </a:rPr>
              <a:t> (sample </a:t>
            </a:r>
            <a:r>
              <a:rPr lang="en-US" sz="1200" b="0" i="0" u="none" strike="noStrike" cap="none" dirty="0" err="1">
                <a:solidFill>
                  <a:srgbClr val="000000"/>
                </a:solidFill>
                <a:effectLst/>
                <a:latin typeface="Arial"/>
                <a:ea typeface="Arial"/>
                <a:cs typeface="Arial"/>
                <a:sym typeface="Arial"/>
              </a:rPr>
              <a:t>lấy</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từ</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tập</a:t>
            </a:r>
            <a:r>
              <a:rPr lang="en-US" sz="1200" b="0" i="0" u="none" strike="noStrike" cap="none" dirty="0">
                <a:solidFill>
                  <a:srgbClr val="000000"/>
                </a:solidFill>
                <a:effectLst/>
                <a:latin typeface="Arial"/>
                <a:ea typeface="Arial"/>
                <a:cs typeface="Arial"/>
                <a:sym typeface="Arial"/>
              </a:rPr>
              <a:t> data) </a:t>
            </a:r>
            <a:r>
              <a:rPr lang="en-US" sz="1200" b="0" i="0" u="none" strike="noStrike" cap="none" dirty="0" err="1">
                <a:solidFill>
                  <a:srgbClr val="000000"/>
                </a:solidFill>
                <a:effectLst/>
                <a:latin typeface="Arial"/>
                <a:ea typeface="Arial"/>
                <a:cs typeface="Arial"/>
                <a:sym typeface="Arial"/>
              </a:rPr>
              <a:t>càng</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lớn</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và</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ngược</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lại</a:t>
            </a:r>
            <a:r>
              <a:rPr lang="en-US" sz="1200" b="0" i="0" u="none" strike="noStrike" cap="none" dirty="0">
                <a:solidFill>
                  <a:srgbClr val="000000"/>
                </a:solidFill>
                <a:effectLst/>
                <a:latin typeface="Arial"/>
                <a:ea typeface="Arial"/>
                <a:cs typeface="Arial"/>
                <a:sym typeface="Arial"/>
              </a:rPr>
              <a:t>. </a:t>
            </a:r>
          </a:p>
          <a:p>
            <a:endParaRPr lang="en-US" sz="1200" b="0" i="0" u="none" strike="noStrike" cap="none" dirty="0">
              <a:solidFill>
                <a:srgbClr val="000000"/>
              </a:solidFill>
              <a:effectLst/>
              <a:latin typeface="Arial"/>
              <a:ea typeface="Arial"/>
              <a:cs typeface="Arial"/>
              <a:sym typeface="Arial"/>
            </a:endParaRPr>
          </a:p>
          <a:p>
            <a:r>
              <a:rPr lang="en-US" sz="1200" b="1" i="0" u="none" strike="noStrike" cap="none" dirty="0">
                <a:solidFill>
                  <a:srgbClr val="000000"/>
                </a:solidFill>
                <a:effectLst/>
                <a:latin typeface="Arial"/>
                <a:ea typeface="Arial"/>
                <a:cs typeface="Arial"/>
                <a:sym typeface="Arial"/>
              </a:rPr>
              <a:t>D </a:t>
            </a:r>
            <a:r>
              <a:rPr lang="en-US" sz="1200" b="1" i="0" u="none" strike="noStrike" cap="none" dirty="0" err="1">
                <a:solidFill>
                  <a:srgbClr val="000000"/>
                </a:solidFill>
                <a:effectLst/>
                <a:latin typeface="Arial"/>
                <a:ea typeface="Arial"/>
                <a:cs typeface="Arial"/>
                <a:sym typeface="Arial"/>
              </a:rPr>
              <a:t>được</a:t>
            </a:r>
            <a:r>
              <a:rPr lang="en-US" sz="1200" b="1" i="0" u="none" strike="noStrike" cap="none" dirty="0">
                <a:solidFill>
                  <a:srgbClr val="000000"/>
                </a:solidFill>
                <a:effectLst/>
                <a:latin typeface="Arial"/>
                <a:ea typeface="Arial"/>
                <a:cs typeface="Arial"/>
                <a:sym typeface="Arial"/>
              </a:rPr>
              <a:t> </a:t>
            </a:r>
            <a:r>
              <a:rPr lang="en-US" sz="1200" b="1" i="0" u="none" strike="noStrike" cap="none" dirty="0" err="1">
                <a:solidFill>
                  <a:srgbClr val="000000"/>
                </a:solidFill>
                <a:effectLst/>
                <a:latin typeface="Arial"/>
                <a:ea typeface="Arial"/>
                <a:cs typeface="Arial"/>
                <a:sym typeface="Arial"/>
              </a:rPr>
              <a:t>huấn</a:t>
            </a:r>
            <a:r>
              <a:rPr lang="en-US" sz="1200" b="1" i="0" u="none" strike="noStrike" cap="none" dirty="0">
                <a:solidFill>
                  <a:srgbClr val="000000"/>
                </a:solidFill>
                <a:effectLst/>
                <a:latin typeface="Arial"/>
                <a:ea typeface="Arial"/>
                <a:cs typeface="Arial"/>
                <a:sym typeface="Arial"/>
              </a:rPr>
              <a:t> </a:t>
            </a:r>
            <a:r>
              <a:rPr lang="en-US" sz="1200" b="1" i="0" u="none" strike="noStrike" cap="none" dirty="0" err="1">
                <a:solidFill>
                  <a:srgbClr val="000000"/>
                </a:solidFill>
                <a:effectLst/>
                <a:latin typeface="Arial"/>
                <a:ea typeface="Arial"/>
                <a:cs typeface="Arial"/>
                <a:sym typeface="Arial"/>
              </a:rPr>
              <a:t>luyện</a:t>
            </a:r>
            <a:r>
              <a:rPr lang="en-US" sz="1200" b="1" i="0" u="none" strike="noStrike" cap="none" dirty="0">
                <a:solidFill>
                  <a:srgbClr val="000000"/>
                </a:solidFill>
                <a:effectLst/>
                <a:latin typeface="Arial"/>
                <a:ea typeface="Arial"/>
                <a:cs typeface="Arial"/>
                <a:sym typeface="Arial"/>
              </a:rPr>
              <a:t> </a:t>
            </a:r>
            <a:r>
              <a:rPr lang="en-US" sz="1200" b="1" i="0" u="none" strike="noStrike" cap="none" dirty="0" err="1">
                <a:solidFill>
                  <a:srgbClr val="000000"/>
                </a:solidFill>
                <a:effectLst/>
                <a:latin typeface="Arial"/>
                <a:ea typeface="Arial"/>
                <a:cs typeface="Arial"/>
                <a:sym typeface="Arial"/>
              </a:rPr>
              <a:t>để</a:t>
            </a:r>
            <a:r>
              <a:rPr lang="en-US" sz="1200" b="1" i="0" u="none" strike="noStrike" cap="none" dirty="0">
                <a:solidFill>
                  <a:srgbClr val="000000"/>
                </a:solidFill>
                <a:effectLst/>
                <a:latin typeface="Arial"/>
                <a:ea typeface="Arial"/>
                <a:cs typeface="Arial"/>
                <a:sym typeface="Arial"/>
              </a:rPr>
              <a:t> </a:t>
            </a:r>
            <a:r>
              <a:rPr lang="en-US" sz="1200" b="1" i="0" u="none" strike="noStrike" cap="none" dirty="0" err="1">
                <a:solidFill>
                  <a:srgbClr val="000000"/>
                </a:solidFill>
                <a:effectLst/>
                <a:latin typeface="Arial"/>
                <a:ea typeface="Arial"/>
                <a:cs typeface="Arial"/>
                <a:sym typeface="Arial"/>
              </a:rPr>
              <a:t>tối</a:t>
            </a:r>
            <a:r>
              <a:rPr lang="en-US" sz="1200" b="1" i="0" u="none" strike="noStrike" cap="none" dirty="0">
                <a:solidFill>
                  <a:srgbClr val="000000"/>
                </a:solidFill>
                <a:effectLst/>
                <a:latin typeface="Arial"/>
                <a:ea typeface="Arial"/>
                <a:cs typeface="Arial"/>
                <a:sym typeface="Arial"/>
              </a:rPr>
              <a:t> </a:t>
            </a:r>
            <a:r>
              <a:rPr lang="en-US" sz="1200" b="1" i="0" u="none" strike="noStrike" cap="none" dirty="0" err="1">
                <a:solidFill>
                  <a:srgbClr val="000000"/>
                </a:solidFill>
                <a:effectLst/>
                <a:latin typeface="Arial"/>
                <a:ea typeface="Arial"/>
                <a:cs typeface="Arial"/>
                <a:sym typeface="Arial"/>
              </a:rPr>
              <a:t>đa</a:t>
            </a:r>
            <a:r>
              <a:rPr lang="en-US" sz="1200" b="1" i="0" u="none" strike="noStrike" cap="none" dirty="0">
                <a:solidFill>
                  <a:srgbClr val="000000"/>
                </a:solidFill>
                <a:effectLst/>
                <a:latin typeface="Arial"/>
                <a:ea typeface="Arial"/>
                <a:cs typeface="Arial"/>
                <a:sym typeface="Arial"/>
              </a:rPr>
              <a:t> </a:t>
            </a:r>
            <a:r>
              <a:rPr lang="en-US" sz="1200" b="1" i="0" u="none" strike="noStrike" cap="none" dirty="0" err="1">
                <a:solidFill>
                  <a:srgbClr val="000000"/>
                </a:solidFill>
                <a:effectLst/>
                <a:latin typeface="Arial"/>
                <a:ea typeface="Arial"/>
                <a:cs typeface="Arial"/>
                <a:sym typeface="Arial"/>
              </a:rPr>
              <a:t>xác</a:t>
            </a:r>
            <a:r>
              <a:rPr lang="en-US" sz="1200" b="1" i="0" u="none" strike="noStrike" cap="none" dirty="0">
                <a:solidFill>
                  <a:srgbClr val="000000"/>
                </a:solidFill>
                <a:effectLst/>
                <a:latin typeface="Arial"/>
                <a:ea typeface="Arial"/>
                <a:cs typeface="Arial"/>
                <a:sym typeface="Arial"/>
              </a:rPr>
              <a:t> </a:t>
            </a:r>
            <a:r>
              <a:rPr lang="en-US" sz="1200" b="1" i="0" u="none" strike="noStrike" cap="none" dirty="0" err="1">
                <a:solidFill>
                  <a:srgbClr val="000000"/>
                </a:solidFill>
                <a:effectLst/>
                <a:latin typeface="Arial"/>
                <a:ea typeface="Arial"/>
                <a:cs typeface="Arial"/>
                <a:sym typeface="Arial"/>
              </a:rPr>
              <a:t>suất</a:t>
            </a:r>
            <a:r>
              <a:rPr lang="en-US" sz="1200" b="1" i="0" u="none" strike="noStrike" cap="none" dirty="0">
                <a:solidFill>
                  <a:srgbClr val="000000"/>
                </a:solidFill>
                <a:effectLst/>
                <a:latin typeface="Arial"/>
                <a:ea typeface="Arial"/>
                <a:cs typeface="Arial"/>
                <a:sym typeface="Arial"/>
              </a:rPr>
              <a:t> </a:t>
            </a:r>
            <a:r>
              <a:rPr lang="en-US" sz="1200" b="1" i="0" u="none" strike="noStrike" cap="none" dirty="0" err="1">
                <a:solidFill>
                  <a:srgbClr val="000000"/>
                </a:solidFill>
                <a:effectLst/>
                <a:latin typeface="Arial"/>
                <a:ea typeface="Arial"/>
                <a:cs typeface="Arial"/>
                <a:sym typeface="Arial"/>
              </a:rPr>
              <a:t>gán</a:t>
            </a:r>
            <a:r>
              <a:rPr lang="en-US" sz="1200" b="1" i="0" u="none" strike="noStrike" cap="none" dirty="0">
                <a:solidFill>
                  <a:srgbClr val="000000"/>
                </a:solidFill>
                <a:effectLst/>
                <a:latin typeface="Arial"/>
                <a:ea typeface="Arial"/>
                <a:cs typeface="Arial"/>
                <a:sym typeface="Arial"/>
              </a:rPr>
              <a:t> </a:t>
            </a:r>
            <a:r>
              <a:rPr lang="en-US" sz="1200" b="1" i="0" u="none" strike="noStrike" cap="none" dirty="0" err="1">
                <a:solidFill>
                  <a:srgbClr val="000000"/>
                </a:solidFill>
                <a:effectLst/>
                <a:latin typeface="Arial"/>
                <a:ea typeface="Arial"/>
                <a:cs typeface="Arial"/>
                <a:sym typeface="Arial"/>
              </a:rPr>
              <a:t>đúng</a:t>
            </a:r>
            <a:r>
              <a:rPr lang="en-US" sz="1200" b="1" i="0" u="none" strike="noStrike" cap="none" dirty="0">
                <a:solidFill>
                  <a:srgbClr val="000000"/>
                </a:solidFill>
                <a:effectLst/>
                <a:latin typeface="Arial"/>
                <a:ea typeface="Arial"/>
                <a:cs typeface="Arial"/>
                <a:sym typeface="Arial"/>
              </a:rPr>
              <a:t> </a:t>
            </a:r>
            <a:r>
              <a:rPr lang="en-US" sz="1200" b="1" i="0" u="none" strike="noStrike" cap="none" dirty="0" err="1">
                <a:solidFill>
                  <a:srgbClr val="000000"/>
                </a:solidFill>
                <a:effectLst/>
                <a:latin typeface="Arial"/>
                <a:ea typeface="Arial"/>
                <a:cs typeface="Arial"/>
                <a:sym typeface="Arial"/>
              </a:rPr>
              <a:t>nhãn</a:t>
            </a:r>
            <a:r>
              <a:rPr lang="en-US" sz="1200" b="1" i="0" u="none" strike="noStrike" cap="none" dirty="0">
                <a:solidFill>
                  <a:srgbClr val="000000"/>
                </a:solidFill>
                <a:effectLst/>
                <a:latin typeface="Arial"/>
                <a:ea typeface="Arial"/>
                <a:cs typeface="Arial"/>
                <a:sym typeface="Arial"/>
              </a:rPr>
              <a:t> </a:t>
            </a:r>
            <a:r>
              <a:rPr lang="en-US" sz="1200" b="1" i="0" u="none" strike="noStrike" cap="none" dirty="0" err="1">
                <a:solidFill>
                  <a:srgbClr val="000000"/>
                </a:solidFill>
                <a:effectLst/>
                <a:latin typeface="Arial"/>
                <a:ea typeface="Arial"/>
                <a:cs typeface="Arial"/>
                <a:sym typeface="Arial"/>
              </a:rPr>
              <a:t>cho</a:t>
            </a:r>
            <a:r>
              <a:rPr lang="en-US" sz="1200" b="1" i="0" u="none" strike="noStrike" cap="none" dirty="0">
                <a:solidFill>
                  <a:srgbClr val="000000"/>
                </a:solidFill>
                <a:effectLst/>
                <a:latin typeface="Arial"/>
                <a:ea typeface="Arial"/>
                <a:cs typeface="Arial"/>
                <a:sym typeface="Arial"/>
              </a:rPr>
              <a:t> sample, </a:t>
            </a:r>
            <a:r>
              <a:rPr lang="en-US" sz="1200" b="0" i="0" u="none" strike="noStrike" cap="none" dirty="0" err="1">
                <a:solidFill>
                  <a:srgbClr val="000000"/>
                </a:solidFill>
                <a:effectLst/>
                <a:latin typeface="Arial"/>
                <a:ea typeface="Arial"/>
                <a:cs typeface="Arial"/>
                <a:sym typeface="Arial"/>
              </a:rPr>
              <a:t>đồng</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thời</a:t>
            </a:r>
            <a:r>
              <a:rPr lang="en-US" sz="1200" b="0" i="0" u="none" strike="noStrike" cap="none" dirty="0">
                <a:solidFill>
                  <a:srgbClr val="000000"/>
                </a:solidFill>
                <a:effectLst/>
                <a:latin typeface="Arial"/>
                <a:ea typeface="Arial"/>
                <a:cs typeface="Arial"/>
                <a:sym typeface="Arial"/>
              </a:rPr>
              <a:t> G </a:t>
            </a:r>
            <a:r>
              <a:rPr lang="en-US" sz="1200" b="0" i="0" u="none" strike="noStrike" cap="none" dirty="0" err="1">
                <a:solidFill>
                  <a:srgbClr val="000000"/>
                </a:solidFill>
                <a:effectLst/>
                <a:latin typeface="Arial"/>
                <a:ea typeface="Arial"/>
                <a:cs typeface="Arial"/>
                <a:sym typeface="Arial"/>
              </a:rPr>
              <a:t>lại</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được</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huấn</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luyện</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để</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tối</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thiểu</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khả</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năng</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phát</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hiện</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của</a:t>
            </a:r>
            <a:r>
              <a:rPr lang="en-US" sz="1200" b="0" i="0" u="none" strike="noStrike" cap="none" dirty="0">
                <a:solidFill>
                  <a:srgbClr val="000000"/>
                </a:solidFill>
                <a:effectLst/>
                <a:latin typeface="Arial"/>
                <a:ea typeface="Arial"/>
                <a:cs typeface="Arial"/>
                <a:sym typeface="Arial"/>
              </a:rPr>
              <a:t> D, </a:t>
            </a:r>
            <a:r>
              <a:rPr lang="en-US" sz="1200" b="0" i="0" u="none" strike="noStrike" cap="none" dirty="0" err="1">
                <a:solidFill>
                  <a:srgbClr val="000000"/>
                </a:solidFill>
                <a:effectLst/>
                <a:latin typeface="Arial"/>
                <a:ea typeface="Arial"/>
                <a:cs typeface="Arial"/>
                <a:sym typeface="Arial"/>
              </a:rPr>
              <a:t>tương</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đương</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tối</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thiểu</a:t>
            </a:r>
            <a:r>
              <a:rPr lang="en-US" sz="1200" b="0" i="0" u="none" strike="noStrike" cap="none" dirty="0">
                <a:solidFill>
                  <a:srgbClr val="000000"/>
                </a:solidFill>
                <a:effectLst/>
                <a:latin typeface="Arial"/>
                <a:ea typeface="Arial"/>
                <a:cs typeface="Arial"/>
                <a:sym typeface="Arial"/>
              </a:rPr>
              <a:t> </a:t>
            </a:r>
            <a:r>
              <a:rPr lang="en-US" sz="1200" b="0" i="1" u="none" strike="noStrike" cap="none" dirty="0">
                <a:solidFill>
                  <a:srgbClr val="000000"/>
                </a:solidFill>
                <a:effectLst/>
                <a:latin typeface="Arial"/>
                <a:ea typeface="Arial"/>
                <a:cs typeface="Arial"/>
                <a:sym typeface="Arial"/>
              </a:rPr>
              <a:t>log(1 - D(G(z))</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Nói</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cách</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khác</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việc</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huấn</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luyện</a:t>
            </a:r>
            <a:r>
              <a:rPr lang="en-US" sz="1200" b="0" i="0" u="none" strike="noStrike" cap="none" dirty="0">
                <a:solidFill>
                  <a:srgbClr val="000000"/>
                </a:solidFill>
                <a:effectLst/>
                <a:latin typeface="Arial"/>
                <a:ea typeface="Arial"/>
                <a:cs typeface="Arial"/>
                <a:sym typeface="Arial"/>
              </a:rPr>
              <a:t> D </a:t>
            </a:r>
            <a:r>
              <a:rPr lang="en-US" sz="1200" b="0" i="0" u="none" strike="noStrike" cap="none" dirty="0" err="1">
                <a:solidFill>
                  <a:srgbClr val="000000"/>
                </a:solidFill>
                <a:effectLst/>
                <a:latin typeface="Arial"/>
                <a:ea typeface="Arial"/>
                <a:cs typeface="Arial"/>
                <a:sym typeface="Arial"/>
              </a:rPr>
              <a:t>và</a:t>
            </a:r>
            <a:r>
              <a:rPr lang="en-US" sz="1200" b="0" i="0" u="none" strike="noStrike" cap="none" dirty="0">
                <a:solidFill>
                  <a:srgbClr val="000000"/>
                </a:solidFill>
                <a:effectLst/>
                <a:latin typeface="Arial"/>
                <a:ea typeface="Arial"/>
                <a:cs typeface="Arial"/>
                <a:sym typeface="Arial"/>
              </a:rPr>
              <a:t> G </a:t>
            </a:r>
            <a:r>
              <a:rPr lang="en-US" sz="1200" b="0" i="0" u="none" strike="noStrike" cap="none" dirty="0" err="1">
                <a:solidFill>
                  <a:srgbClr val="000000"/>
                </a:solidFill>
                <a:effectLst/>
                <a:latin typeface="Arial"/>
                <a:ea typeface="Arial"/>
                <a:cs typeface="Arial"/>
                <a:sym typeface="Arial"/>
              </a:rPr>
              <a:t>tương</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ứng</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với</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trò</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chơi</a:t>
            </a:r>
            <a:r>
              <a:rPr lang="en-US" sz="1200" b="0" i="0" u="none" strike="noStrike" cap="none" dirty="0">
                <a:solidFill>
                  <a:srgbClr val="000000"/>
                </a:solidFill>
                <a:effectLst/>
                <a:latin typeface="Arial"/>
                <a:ea typeface="Arial"/>
                <a:cs typeface="Arial"/>
                <a:sym typeface="Arial"/>
              </a:rPr>
              <a:t> minimax </a:t>
            </a:r>
            <a:r>
              <a:rPr lang="en-US" sz="1200" b="0" i="0" u="none" strike="noStrike" cap="none" dirty="0" err="1">
                <a:solidFill>
                  <a:srgbClr val="000000"/>
                </a:solidFill>
                <a:effectLst/>
                <a:latin typeface="Arial"/>
                <a:ea typeface="Arial"/>
                <a:cs typeface="Arial"/>
                <a:sym typeface="Arial"/>
              </a:rPr>
              <a:t>giữa</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hai</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người</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cho</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hàm</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số</a:t>
            </a:r>
            <a:endParaRPr lang="en-US" sz="1200" b="0" i="0" u="none" strike="noStrike" cap="none" dirty="0">
              <a:solidFill>
                <a:srgbClr val="000000"/>
              </a:solidFill>
              <a:effectLst/>
              <a:latin typeface="Arial"/>
              <a:ea typeface="Arial"/>
              <a:cs typeface="Arial"/>
              <a:sym typeface="Arial"/>
            </a:endParaRPr>
          </a:p>
          <a:p>
            <a:endParaRPr lang="en-US" sz="1200" b="0" i="0" u="none" strike="noStrike" cap="none" dirty="0">
              <a:solidFill>
                <a:srgbClr val="000000"/>
              </a:solidFill>
              <a:effectLst/>
              <a:latin typeface="Arial"/>
              <a:ea typeface="Arial"/>
              <a:cs typeface="Arial"/>
              <a:sym typeface="Arial"/>
            </a:endParaRPr>
          </a:p>
          <a:p>
            <a:r>
              <a:rPr lang="en-US" sz="1200" b="0" i="0" u="none" strike="noStrike" cap="none" dirty="0" err="1">
                <a:solidFill>
                  <a:srgbClr val="000000"/>
                </a:solidFill>
                <a:effectLst/>
                <a:latin typeface="Arial"/>
                <a:ea typeface="Arial"/>
                <a:cs typeface="Arial"/>
                <a:sym typeface="Arial"/>
              </a:rPr>
              <a:t>Bây</a:t>
            </a:r>
            <a:r>
              <a:rPr lang="en-US" sz="1200" b="0" i="0" u="none" strike="noStrike" cap="none" baseline="0" dirty="0">
                <a:solidFill>
                  <a:srgbClr val="000000"/>
                </a:solidFill>
                <a:effectLst/>
                <a:latin typeface="Arial"/>
                <a:ea typeface="Arial"/>
                <a:cs typeface="Arial"/>
                <a:sym typeface="Arial"/>
              </a:rPr>
              <a:t> h ta </a:t>
            </a:r>
            <a:r>
              <a:rPr lang="en-US" sz="1200" b="0" i="0" u="none" strike="noStrike" cap="none" baseline="0" dirty="0" err="1">
                <a:solidFill>
                  <a:srgbClr val="000000"/>
                </a:solidFill>
                <a:effectLst/>
                <a:latin typeface="Arial"/>
                <a:ea typeface="Arial"/>
                <a:cs typeface="Arial"/>
                <a:sym typeface="Arial"/>
              </a:rPr>
              <a:t>cần</a:t>
            </a:r>
            <a:r>
              <a:rPr lang="en-US" sz="1200" b="0" i="0" u="none" strike="noStrike" cap="none" baseline="0" dirty="0">
                <a:solidFill>
                  <a:srgbClr val="000000"/>
                </a:solidFill>
                <a:effectLst/>
                <a:latin typeface="Arial"/>
                <a:ea typeface="Arial"/>
                <a:cs typeface="Arial"/>
                <a:sym typeface="Arial"/>
              </a:rPr>
              <a:t> </a:t>
            </a:r>
            <a:r>
              <a:rPr lang="en-US" sz="1200" b="0" i="0" u="none" strike="noStrike" cap="none" baseline="0" dirty="0" err="1">
                <a:solidFill>
                  <a:srgbClr val="000000"/>
                </a:solidFill>
                <a:effectLst/>
                <a:latin typeface="Arial"/>
                <a:ea typeface="Arial"/>
                <a:cs typeface="Arial"/>
                <a:sym typeface="Arial"/>
              </a:rPr>
              <a:t>phải</a:t>
            </a:r>
            <a:r>
              <a:rPr lang="en-US" sz="1200" b="0" i="0" u="none" strike="noStrike" cap="none" baseline="0" dirty="0">
                <a:solidFill>
                  <a:srgbClr val="000000"/>
                </a:solidFill>
                <a:effectLst/>
                <a:latin typeface="Arial"/>
                <a:ea typeface="Arial"/>
                <a:cs typeface="Arial"/>
                <a:sym typeface="Arial"/>
              </a:rPr>
              <a:t> </a:t>
            </a:r>
            <a:r>
              <a:rPr lang="en-US" sz="1200" b="0" i="0" u="none" strike="noStrike" cap="none" baseline="0" dirty="0" err="1">
                <a:solidFill>
                  <a:srgbClr val="000000"/>
                </a:solidFill>
                <a:effectLst/>
                <a:latin typeface="Arial"/>
                <a:ea typeface="Arial"/>
                <a:cs typeface="Arial"/>
                <a:sym typeface="Arial"/>
              </a:rPr>
              <a:t>viết</a:t>
            </a:r>
            <a:r>
              <a:rPr lang="en-US" sz="1200" b="0" i="0" u="none" strike="noStrike" cap="none" baseline="0" dirty="0">
                <a:solidFill>
                  <a:srgbClr val="000000"/>
                </a:solidFill>
                <a:effectLst/>
                <a:latin typeface="Arial"/>
                <a:ea typeface="Arial"/>
                <a:cs typeface="Arial"/>
                <a:sym typeface="Arial"/>
              </a:rPr>
              <a:t> </a:t>
            </a:r>
            <a:r>
              <a:rPr lang="en-US" sz="1200" b="0" i="0" u="none" strike="noStrike" cap="none" baseline="0" dirty="0" err="1">
                <a:solidFill>
                  <a:srgbClr val="000000"/>
                </a:solidFill>
                <a:effectLst/>
                <a:latin typeface="Arial"/>
                <a:ea typeface="Arial"/>
                <a:cs typeface="Arial"/>
                <a:sym typeface="Arial"/>
              </a:rPr>
              <a:t>quá</a:t>
            </a:r>
            <a:r>
              <a:rPr lang="en-US" sz="1200" b="0" i="0" u="none" strike="noStrike" cap="none" baseline="0" dirty="0">
                <a:solidFill>
                  <a:srgbClr val="000000"/>
                </a:solidFill>
                <a:effectLst/>
                <a:latin typeface="Arial"/>
                <a:ea typeface="Arial"/>
                <a:cs typeface="Arial"/>
                <a:sym typeface="Arial"/>
              </a:rPr>
              <a:t> </a:t>
            </a:r>
            <a:r>
              <a:rPr lang="en-US" sz="1200" b="0" i="0" u="none" strike="noStrike" cap="none" baseline="0" dirty="0" err="1">
                <a:solidFill>
                  <a:srgbClr val="000000"/>
                </a:solidFill>
                <a:effectLst/>
                <a:latin typeface="Arial"/>
                <a:ea typeface="Arial"/>
                <a:cs typeface="Arial"/>
                <a:sym typeface="Arial"/>
              </a:rPr>
              <a:t>trình</a:t>
            </a:r>
            <a:r>
              <a:rPr lang="en-US" sz="1200" b="0" i="0" u="none" strike="noStrike" cap="none" baseline="0" dirty="0">
                <a:solidFill>
                  <a:srgbClr val="000000"/>
                </a:solidFill>
                <a:effectLst/>
                <a:latin typeface="Arial"/>
                <a:ea typeface="Arial"/>
                <a:cs typeface="Arial"/>
                <a:sym typeface="Arial"/>
              </a:rPr>
              <a:t> </a:t>
            </a:r>
            <a:r>
              <a:rPr lang="en-US" sz="1200" b="0" i="0" u="none" strike="noStrike" cap="none" baseline="0" dirty="0" err="1">
                <a:solidFill>
                  <a:srgbClr val="000000"/>
                </a:solidFill>
                <a:effectLst/>
                <a:latin typeface="Arial"/>
                <a:ea typeface="Arial"/>
                <a:cs typeface="Arial"/>
                <a:sym typeface="Arial"/>
              </a:rPr>
              <a:t>huấn</a:t>
            </a:r>
            <a:r>
              <a:rPr lang="en-US" sz="1200" b="0" i="0" u="none" strike="noStrike" cap="none" baseline="0" dirty="0">
                <a:solidFill>
                  <a:srgbClr val="000000"/>
                </a:solidFill>
                <a:effectLst/>
                <a:latin typeface="Arial"/>
                <a:ea typeface="Arial"/>
                <a:cs typeface="Arial"/>
                <a:sym typeface="Arial"/>
              </a:rPr>
              <a:t> </a:t>
            </a:r>
            <a:r>
              <a:rPr lang="en-US" sz="1200" b="0" i="0" u="none" strike="noStrike" cap="none" baseline="0" dirty="0" err="1">
                <a:solidFill>
                  <a:srgbClr val="000000"/>
                </a:solidFill>
                <a:effectLst/>
                <a:latin typeface="Arial"/>
                <a:ea typeface="Arial"/>
                <a:cs typeface="Arial"/>
                <a:sym typeface="Arial"/>
              </a:rPr>
              <a:t>luyện</a:t>
            </a:r>
            <a:r>
              <a:rPr lang="en-US" sz="1200" b="0" i="0" u="none" strike="noStrike" cap="none" baseline="0" dirty="0">
                <a:solidFill>
                  <a:srgbClr val="000000"/>
                </a:solidFill>
                <a:effectLst/>
                <a:latin typeface="Arial"/>
                <a:ea typeface="Arial"/>
                <a:cs typeface="Arial"/>
                <a:sym typeface="Arial"/>
              </a:rPr>
              <a:t> </a:t>
            </a:r>
            <a:r>
              <a:rPr lang="en-US" sz="1200" b="0" i="0" u="none" strike="noStrike" cap="none" baseline="0" dirty="0" err="1">
                <a:solidFill>
                  <a:srgbClr val="000000"/>
                </a:solidFill>
                <a:effectLst/>
                <a:latin typeface="Arial"/>
                <a:ea typeface="Arial"/>
                <a:cs typeface="Arial"/>
                <a:sym typeface="Arial"/>
              </a:rPr>
              <a:t>thành</a:t>
            </a:r>
            <a:r>
              <a:rPr lang="en-US" sz="1200" b="0" i="0" u="none" strike="noStrike" cap="none" baseline="0" dirty="0">
                <a:solidFill>
                  <a:srgbClr val="000000"/>
                </a:solidFill>
                <a:effectLst/>
                <a:latin typeface="Arial"/>
                <a:ea typeface="Arial"/>
                <a:cs typeface="Arial"/>
                <a:sym typeface="Arial"/>
              </a:rPr>
              <a:t> </a:t>
            </a:r>
            <a:r>
              <a:rPr lang="en-US" sz="1200" b="0" i="0" u="none" strike="noStrike" cap="none" baseline="0" dirty="0" err="1">
                <a:solidFill>
                  <a:srgbClr val="000000"/>
                </a:solidFill>
                <a:effectLst/>
                <a:latin typeface="Arial"/>
                <a:ea typeface="Arial"/>
                <a:cs typeface="Arial"/>
                <a:sym typeface="Arial"/>
              </a:rPr>
              <a:t>một</a:t>
            </a:r>
            <a:r>
              <a:rPr lang="en-US" sz="1200" b="0" i="0" u="none" strike="noStrike" cap="none" baseline="0" dirty="0">
                <a:solidFill>
                  <a:srgbClr val="000000"/>
                </a:solidFill>
                <a:effectLst/>
                <a:latin typeface="Arial"/>
                <a:ea typeface="Arial"/>
                <a:cs typeface="Arial"/>
                <a:sym typeface="Arial"/>
              </a:rPr>
              <a:t> function </a:t>
            </a:r>
            <a:r>
              <a:rPr lang="en-US" sz="1200" b="0" i="0" u="none" strike="noStrike" cap="none" baseline="0" dirty="0" err="1">
                <a:solidFill>
                  <a:srgbClr val="000000"/>
                </a:solidFill>
                <a:effectLst/>
                <a:latin typeface="Arial"/>
                <a:ea typeface="Arial"/>
                <a:cs typeface="Arial"/>
                <a:sym typeface="Arial"/>
              </a:rPr>
              <a:t>để</a:t>
            </a:r>
            <a:r>
              <a:rPr lang="en-US" sz="1200" b="0" i="0" u="none" strike="noStrike" cap="none" baseline="0" dirty="0">
                <a:solidFill>
                  <a:srgbClr val="000000"/>
                </a:solidFill>
                <a:effectLst/>
                <a:latin typeface="Arial"/>
                <a:ea typeface="Arial"/>
                <a:cs typeface="Arial"/>
                <a:sym typeface="Arial"/>
              </a:rPr>
              <a:t> </a:t>
            </a:r>
            <a:r>
              <a:rPr lang="en-US" sz="1200" b="0" i="0" u="none" strike="noStrike" cap="none" baseline="0" dirty="0" err="1">
                <a:solidFill>
                  <a:srgbClr val="000000"/>
                </a:solidFill>
                <a:effectLst/>
                <a:latin typeface="Arial"/>
                <a:ea typeface="Arial"/>
                <a:cs typeface="Arial"/>
                <a:sym typeface="Arial"/>
              </a:rPr>
              <a:t>tối</a:t>
            </a:r>
            <a:r>
              <a:rPr lang="en-US" sz="1200" b="0" i="0" u="none" strike="noStrike" cap="none" baseline="0" dirty="0">
                <a:solidFill>
                  <a:srgbClr val="000000"/>
                </a:solidFill>
                <a:effectLst/>
                <a:latin typeface="Arial"/>
                <a:ea typeface="Arial"/>
                <a:cs typeface="Arial"/>
                <a:sym typeface="Arial"/>
              </a:rPr>
              <a:t> </a:t>
            </a:r>
            <a:r>
              <a:rPr lang="en-US" sz="1200" b="0" i="0" u="none" strike="noStrike" cap="none" baseline="0" dirty="0" err="1">
                <a:solidFill>
                  <a:srgbClr val="000000"/>
                </a:solidFill>
                <a:effectLst/>
                <a:latin typeface="Arial"/>
                <a:ea typeface="Arial"/>
                <a:cs typeface="Arial"/>
                <a:sym typeface="Arial"/>
              </a:rPr>
              <a:t>ưu</a:t>
            </a:r>
            <a:r>
              <a:rPr lang="en-US" sz="1200" b="0" i="0" u="none" strike="noStrike" cap="none" baseline="0" dirty="0">
                <a:solidFill>
                  <a:srgbClr val="000000"/>
                </a:solidFill>
                <a:effectLst/>
                <a:latin typeface="Arial"/>
                <a:ea typeface="Arial"/>
                <a:cs typeface="Arial"/>
                <a:sym typeface="Arial"/>
              </a:rPr>
              <a:t> </a:t>
            </a:r>
            <a:r>
              <a:rPr lang="en-US" sz="1200" b="0" i="0" u="none" strike="noStrike" cap="none" baseline="0" dirty="0" err="1">
                <a:solidFill>
                  <a:srgbClr val="000000"/>
                </a:solidFill>
                <a:effectLst/>
                <a:latin typeface="Arial"/>
                <a:ea typeface="Arial"/>
                <a:cs typeface="Arial"/>
                <a:sym typeface="Arial"/>
              </a:rPr>
              <a:t>nó</a:t>
            </a:r>
            <a:r>
              <a:rPr lang="en-US" sz="1200" b="0" i="0" u="none" strike="noStrike" cap="none" baseline="0" dirty="0">
                <a:solidFill>
                  <a:srgbClr val="000000"/>
                </a:solidFill>
                <a:effectLst/>
                <a:latin typeface="Arial"/>
                <a:ea typeface="Arial"/>
                <a:cs typeface="Arial"/>
                <a:sym typeface="Arial"/>
              </a:rPr>
              <a:t> </a:t>
            </a:r>
            <a:r>
              <a:rPr lang="en-US" sz="1200" b="0" i="0" u="none" strike="noStrike" cap="none" baseline="0" dirty="0" err="1">
                <a:solidFill>
                  <a:srgbClr val="000000"/>
                </a:solidFill>
                <a:effectLst/>
                <a:latin typeface="Arial"/>
                <a:ea typeface="Arial"/>
                <a:cs typeface="Arial"/>
                <a:sym typeface="Arial"/>
              </a:rPr>
              <a:t>thì</a:t>
            </a:r>
            <a:r>
              <a:rPr lang="en-US" sz="1200" b="0" i="0" u="none" strike="noStrike" cap="none" baseline="0" dirty="0">
                <a:solidFill>
                  <a:srgbClr val="000000"/>
                </a:solidFill>
                <a:effectLst/>
                <a:latin typeface="Arial"/>
                <a:ea typeface="Arial"/>
                <a:cs typeface="Arial"/>
                <a:sym typeface="Arial"/>
              </a:rPr>
              <a:t> </a:t>
            </a:r>
            <a:r>
              <a:rPr lang="en-US" sz="1200" b="0" i="0" u="none" strike="noStrike" cap="none" baseline="0" dirty="0" err="1">
                <a:solidFill>
                  <a:srgbClr val="000000"/>
                </a:solidFill>
                <a:effectLst/>
                <a:latin typeface="Arial"/>
                <a:ea typeface="Arial"/>
                <a:cs typeface="Arial"/>
                <a:sym typeface="Arial"/>
              </a:rPr>
              <a:t>phải</a:t>
            </a:r>
            <a:r>
              <a:rPr lang="en-US" sz="1200" b="0" i="0" u="none" strike="noStrike" cap="none" baseline="0" dirty="0">
                <a:solidFill>
                  <a:srgbClr val="000000"/>
                </a:solidFill>
                <a:effectLst/>
                <a:latin typeface="Arial"/>
                <a:ea typeface="Arial"/>
                <a:cs typeface="Arial"/>
                <a:sym typeface="Arial"/>
              </a:rPr>
              <a:t> </a:t>
            </a:r>
            <a:r>
              <a:rPr lang="en-US" sz="1200" b="0" i="0" u="none" strike="noStrike" cap="none" baseline="0" dirty="0" err="1">
                <a:solidFill>
                  <a:srgbClr val="000000"/>
                </a:solidFill>
                <a:effectLst/>
                <a:latin typeface="Arial"/>
                <a:ea typeface="Arial"/>
                <a:cs typeface="Arial"/>
                <a:sym typeface="Arial"/>
              </a:rPr>
              <a:t>làm</a:t>
            </a:r>
            <a:r>
              <a:rPr lang="en-US" sz="1200" b="0" i="0" u="none" strike="noStrike" cap="none" baseline="0" dirty="0">
                <a:solidFill>
                  <a:srgbClr val="000000"/>
                </a:solidFill>
                <a:effectLst/>
                <a:latin typeface="Arial"/>
                <a:ea typeface="Arial"/>
                <a:cs typeface="Arial"/>
                <a:sym typeface="Arial"/>
              </a:rPr>
              <a:t> </a:t>
            </a:r>
            <a:r>
              <a:rPr lang="en-US" sz="1200" b="0" i="0" u="none" strike="noStrike" cap="none" baseline="0" dirty="0" err="1">
                <a:solidFill>
                  <a:srgbClr val="000000"/>
                </a:solidFill>
                <a:effectLst/>
                <a:latin typeface="Arial"/>
                <a:ea typeface="Arial"/>
                <a:cs typeface="Arial"/>
                <a:sym typeface="Arial"/>
              </a:rPr>
              <a:t>sao</a:t>
            </a:r>
            <a:r>
              <a:rPr lang="en-US" sz="1200" b="0" i="0" u="none" strike="noStrike" cap="none" baseline="0" dirty="0">
                <a:solidFill>
                  <a:srgbClr val="000000"/>
                </a:solidFill>
                <a:effectLst/>
                <a:latin typeface="Arial"/>
                <a:ea typeface="Arial"/>
                <a:cs typeface="Arial"/>
                <a:sym typeface="Arial"/>
              </a:rPr>
              <a:t>: </a:t>
            </a:r>
          </a:p>
          <a:p>
            <a:r>
              <a:rPr lang="en-US" sz="1200" b="0" i="0" u="none" strike="noStrike" cap="none" baseline="0" dirty="0" err="1">
                <a:solidFill>
                  <a:srgbClr val="000000"/>
                </a:solidFill>
                <a:effectLst/>
                <a:latin typeface="Arial"/>
                <a:ea typeface="Arial"/>
                <a:cs typeface="Arial"/>
                <a:sym typeface="Arial"/>
              </a:rPr>
              <a:t>Trong</a:t>
            </a:r>
            <a:r>
              <a:rPr lang="en-US" sz="1200" b="0" i="0" u="none" strike="noStrike" cap="none" baseline="0" dirty="0">
                <a:solidFill>
                  <a:srgbClr val="000000"/>
                </a:solidFill>
                <a:effectLst/>
                <a:latin typeface="Arial"/>
                <a:ea typeface="Arial"/>
                <a:cs typeface="Arial"/>
                <a:sym typeface="Arial"/>
              </a:rPr>
              <a:t> </a:t>
            </a:r>
            <a:r>
              <a:rPr lang="en-US" sz="1200" b="0" i="0" u="none" strike="noStrike" cap="none" baseline="0" dirty="0" err="1">
                <a:solidFill>
                  <a:srgbClr val="000000"/>
                </a:solidFill>
                <a:effectLst/>
                <a:latin typeface="Arial"/>
                <a:ea typeface="Arial"/>
                <a:cs typeface="Arial"/>
                <a:sym typeface="Arial"/>
              </a:rPr>
              <a:t>đó</a:t>
            </a:r>
            <a:r>
              <a:rPr lang="en-US" sz="1200" b="0" i="0" u="none" strike="noStrike" cap="none" baseline="0" dirty="0">
                <a:solidFill>
                  <a:srgbClr val="000000"/>
                </a:solidFill>
                <a:effectLst/>
                <a:latin typeface="Arial"/>
                <a:ea typeface="Arial"/>
                <a:cs typeface="Arial"/>
                <a:sym typeface="Arial"/>
              </a:rPr>
              <a:t> </a:t>
            </a:r>
            <a:r>
              <a:rPr lang="en-US" sz="1200" b="0" i="0" u="none" strike="noStrike" cap="none" baseline="0" dirty="0" err="1">
                <a:solidFill>
                  <a:srgbClr val="000000"/>
                </a:solidFill>
                <a:effectLst/>
                <a:latin typeface="Arial"/>
                <a:ea typeface="Arial"/>
                <a:cs typeface="Arial"/>
                <a:sym typeface="Arial"/>
              </a:rPr>
              <a:t>quá</a:t>
            </a:r>
            <a:r>
              <a:rPr lang="en-US" sz="1200" b="0" i="0" u="none" strike="noStrike" cap="none" baseline="0" dirty="0">
                <a:solidFill>
                  <a:srgbClr val="000000"/>
                </a:solidFill>
                <a:effectLst/>
                <a:latin typeface="Arial"/>
                <a:ea typeface="Arial"/>
                <a:cs typeface="Arial"/>
                <a:sym typeface="Arial"/>
              </a:rPr>
              <a:t> </a:t>
            </a:r>
            <a:r>
              <a:rPr lang="en-US" sz="1200" b="0" i="0" u="none" strike="noStrike" cap="none" baseline="0" dirty="0" err="1">
                <a:solidFill>
                  <a:srgbClr val="000000"/>
                </a:solidFill>
                <a:effectLst/>
                <a:latin typeface="Arial"/>
                <a:ea typeface="Arial"/>
                <a:cs typeface="Arial"/>
                <a:sym typeface="Arial"/>
              </a:rPr>
              <a:t>trình</a:t>
            </a:r>
            <a:r>
              <a:rPr lang="en-US" sz="1200" b="0" i="0" u="none" strike="noStrike" cap="none" baseline="0" dirty="0">
                <a:solidFill>
                  <a:srgbClr val="000000"/>
                </a:solidFill>
                <a:effectLst/>
                <a:latin typeface="Arial"/>
                <a:ea typeface="Arial"/>
                <a:cs typeface="Arial"/>
                <a:sym typeface="Arial"/>
              </a:rPr>
              <a:t> </a:t>
            </a:r>
            <a:r>
              <a:rPr lang="en-US" sz="1200" b="0" i="0" u="none" strike="noStrike" cap="none" baseline="0" dirty="0" err="1">
                <a:solidFill>
                  <a:srgbClr val="000000"/>
                </a:solidFill>
                <a:effectLst/>
                <a:latin typeface="Arial"/>
                <a:ea typeface="Arial"/>
                <a:cs typeface="Arial"/>
                <a:sym typeface="Arial"/>
              </a:rPr>
              <a:t>huấn</a:t>
            </a:r>
            <a:r>
              <a:rPr lang="en-US" sz="1200" b="0" i="0" u="none" strike="noStrike" cap="none" baseline="0" dirty="0">
                <a:solidFill>
                  <a:srgbClr val="000000"/>
                </a:solidFill>
                <a:effectLst/>
                <a:latin typeface="Arial"/>
                <a:ea typeface="Arial"/>
                <a:cs typeface="Arial"/>
                <a:sym typeface="Arial"/>
              </a:rPr>
              <a:t> </a:t>
            </a:r>
            <a:r>
              <a:rPr lang="en-US" sz="1200" b="0" i="0" u="none" strike="noStrike" cap="none" baseline="0" dirty="0" err="1">
                <a:solidFill>
                  <a:srgbClr val="000000"/>
                </a:solidFill>
                <a:effectLst/>
                <a:latin typeface="Arial"/>
                <a:ea typeface="Arial"/>
                <a:cs typeface="Arial"/>
                <a:sym typeface="Arial"/>
              </a:rPr>
              <a:t>luyện</a:t>
            </a:r>
            <a:r>
              <a:rPr lang="en-US" sz="1200" b="0" i="0" u="none" strike="noStrike" cap="none" baseline="0" dirty="0">
                <a:solidFill>
                  <a:srgbClr val="000000"/>
                </a:solidFill>
                <a:effectLst/>
                <a:latin typeface="Arial"/>
                <a:ea typeface="Arial"/>
                <a:cs typeface="Arial"/>
                <a:sym typeface="Arial"/>
              </a:rPr>
              <a:t> D </a:t>
            </a:r>
            <a:r>
              <a:rPr lang="en-US" sz="1200" b="0" i="0" u="none" strike="noStrike" cap="none" baseline="0" dirty="0" err="1">
                <a:solidFill>
                  <a:srgbClr val="000000"/>
                </a:solidFill>
                <a:effectLst/>
                <a:latin typeface="Arial"/>
                <a:ea typeface="Arial"/>
                <a:cs typeface="Arial"/>
                <a:sym typeface="Arial"/>
              </a:rPr>
              <a:t>muốn</a:t>
            </a:r>
            <a:r>
              <a:rPr lang="en-US" sz="1200" b="0" i="0" u="none" strike="noStrike" cap="none" baseline="0" dirty="0">
                <a:solidFill>
                  <a:srgbClr val="000000"/>
                </a:solidFill>
                <a:effectLst/>
                <a:latin typeface="Arial"/>
                <a:ea typeface="Arial"/>
                <a:cs typeface="Arial"/>
                <a:sym typeface="Arial"/>
              </a:rPr>
              <a:t> </a:t>
            </a:r>
            <a:r>
              <a:rPr lang="en-US" sz="1200" b="0" i="0" u="none" strike="noStrike" cap="none" baseline="0" dirty="0" err="1">
                <a:solidFill>
                  <a:srgbClr val="000000"/>
                </a:solidFill>
                <a:effectLst/>
                <a:latin typeface="Arial"/>
                <a:ea typeface="Arial"/>
                <a:cs typeface="Arial"/>
                <a:sym typeface="Arial"/>
              </a:rPr>
              <a:t>tối</a:t>
            </a:r>
            <a:r>
              <a:rPr lang="en-US" sz="1200" b="0" i="0" u="none" strike="noStrike" cap="none" baseline="0" dirty="0">
                <a:solidFill>
                  <a:srgbClr val="000000"/>
                </a:solidFill>
                <a:effectLst/>
                <a:latin typeface="Arial"/>
                <a:ea typeface="Arial"/>
                <a:cs typeface="Arial"/>
                <a:sym typeface="Arial"/>
              </a:rPr>
              <a:t> </a:t>
            </a:r>
            <a:r>
              <a:rPr lang="en-US" sz="1200" b="0" i="0" u="none" strike="noStrike" cap="none" baseline="0" dirty="0" err="1">
                <a:solidFill>
                  <a:srgbClr val="000000"/>
                </a:solidFill>
                <a:effectLst/>
                <a:latin typeface="Arial"/>
                <a:ea typeface="Arial"/>
                <a:cs typeface="Arial"/>
                <a:sym typeface="Arial"/>
              </a:rPr>
              <a:t>đa</a:t>
            </a:r>
            <a:r>
              <a:rPr lang="en-US" sz="1200" b="0" i="0" u="none" strike="noStrike" cap="none" baseline="0" dirty="0">
                <a:solidFill>
                  <a:srgbClr val="000000"/>
                </a:solidFill>
                <a:effectLst/>
                <a:latin typeface="Arial"/>
                <a:ea typeface="Arial"/>
                <a:cs typeface="Arial"/>
                <a:sym typeface="Arial"/>
              </a:rPr>
              <a:t> </a:t>
            </a:r>
            <a:r>
              <a:rPr lang="en-US" sz="1200" b="0" i="0" u="none" strike="noStrike" cap="none" baseline="0" dirty="0" err="1">
                <a:solidFill>
                  <a:srgbClr val="000000"/>
                </a:solidFill>
                <a:effectLst/>
                <a:latin typeface="Arial"/>
                <a:ea typeface="Arial"/>
                <a:cs typeface="Arial"/>
                <a:sym typeface="Arial"/>
              </a:rPr>
              <a:t>hóa</a:t>
            </a:r>
            <a:r>
              <a:rPr lang="en-US" sz="1200" b="0" i="0" u="none" strike="noStrike" cap="none" baseline="0" dirty="0">
                <a:solidFill>
                  <a:srgbClr val="000000"/>
                </a:solidFill>
                <a:effectLst/>
                <a:latin typeface="Arial"/>
                <a:ea typeface="Arial"/>
                <a:cs typeface="Arial"/>
                <a:sym typeface="Arial"/>
              </a:rPr>
              <a:t> </a:t>
            </a:r>
            <a:r>
              <a:rPr lang="en-US" sz="1200" b="0" i="0" u="none" strike="noStrike" cap="none" baseline="0" dirty="0" err="1">
                <a:solidFill>
                  <a:srgbClr val="000000"/>
                </a:solidFill>
                <a:effectLst/>
                <a:latin typeface="Arial"/>
                <a:ea typeface="Arial"/>
                <a:cs typeface="Arial"/>
                <a:sym typeface="Arial"/>
              </a:rPr>
              <a:t>kì</a:t>
            </a:r>
            <a:r>
              <a:rPr lang="en-US" sz="1200" b="0" i="0" u="none" strike="noStrike" cap="none" baseline="0" dirty="0">
                <a:solidFill>
                  <a:srgbClr val="000000"/>
                </a:solidFill>
                <a:effectLst/>
                <a:latin typeface="Arial"/>
                <a:ea typeface="Arial"/>
                <a:cs typeface="Arial"/>
                <a:sym typeface="Arial"/>
              </a:rPr>
              <a:t> </a:t>
            </a:r>
            <a:r>
              <a:rPr lang="en-US" sz="1200" b="0" i="0" u="none" strike="noStrike" cap="none" baseline="0" dirty="0" err="1">
                <a:solidFill>
                  <a:srgbClr val="000000"/>
                </a:solidFill>
                <a:effectLst/>
                <a:latin typeface="Arial"/>
                <a:ea typeface="Arial"/>
                <a:cs typeface="Arial"/>
                <a:sym typeface="Arial"/>
              </a:rPr>
              <a:t>vọng</a:t>
            </a:r>
            <a:r>
              <a:rPr lang="en-US" sz="1200" b="0" i="0" u="none" strike="noStrike" cap="none" baseline="0" dirty="0">
                <a:solidFill>
                  <a:srgbClr val="000000"/>
                </a:solidFill>
                <a:effectLst/>
                <a:latin typeface="Arial"/>
                <a:ea typeface="Arial"/>
                <a:cs typeface="Arial"/>
                <a:sym typeface="Arial"/>
              </a:rPr>
              <a:t> </a:t>
            </a:r>
            <a:r>
              <a:rPr lang="en-US" sz="1200" b="0" i="0" u="none" strike="noStrike" cap="none" baseline="0" dirty="0" err="1">
                <a:solidFill>
                  <a:srgbClr val="000000"/>
                </a:solidFill>
                <a:effectLst/>
                <a:latin typeface="Arial"/>
                <a:ea typeface="Arial"/>
                <a:cs typeface="Arial"/>
                <a:sym typeface="Arial"/>
              </a:rPr>
              <a:t>khi</a:t>
            </a:r>
            <a:r>
              <a:rPr lang="en-US" sz="1200" b="0" i="0" u="none" strike="noStrike" cap="none" baseline="0" dirty="0">
                <a:solidFill>
                  <a:srgbClr val="000000"/>
                </a:solidFill>
                <a:effectLst/>
                <a:latin typeface="Arial"/>
                <a:ea typeface="Arial"/>
                <a:cs typeface="Arial"/>
                <a:sym typeface="Arial"/>
              </a:rPr>
              <a:t> </a:t>
            </a:r>
            <a:r>
              <a:rPr lang="en-US" sz="1200" b="0" i="0" u="none" strike="noStrike" cap="none" baseline="0" dirty="0" err="1">
                <a:solidFill>
                  <a:srgbClr val="000000"/>
                </a:solidFill>
                <a:effectLst/>
                <a:latin typeface="Arial"/>
                <a:ea typeface="Arial"/>
                <a:cs typeface="Arial"/>
                <a:sym typeface="Arial"/>
              </a:rPr>
              <a:t>mà</a:t>
            </a:r>
            <a:r>
              <a:rPr lang="en-US" sz="1200" b="0" i="0" u="none" strike="noStrike" cap="none" baseline="0" dirty="0">
                <a:solidFill>
                  <a:srgbClr val="000000"/>
                </a:solidFill>
                <a:effectLst/>
                <a:latin typeface="Arial"/>
                <a:ea typeface="Arial"/>
                <a:cs typeface="Arial"/>
                <a:sym typeface="Arial"/>
              </a:rPr>
              <a:t> </a:t>
            </a:r>
            <a:r>
              <a:rPr lang="en-US" sz="1200" b="0" i="0" u="none" strike="noStrike" cap="none" baseline="0" dirty="0" err="1">
                <a:solidFill>
                  <a:srgbClr val="000000"/>
                </a:solidFill>
                <a:effectLst/>
                <a:latin typeface="Arial"/>
                <a:ea typeface="Arial"/>
                <a:cs typeface="Arial"/>
                <a:sym typeface="Arial"/>
              </a:rPr>
              <a:t>dữ</a:t>
            </a:r>
            <a:r>
              <a:rPr lang="en-US" sz="1200" b="0" i="0" u="none" strike="noStrike" cap="none" baseline="0" dirty="0">
                <a:solidFill>
                  <a:srgbClr val="000000"/>
                </a:solidFill>
                <a:effectLst/>
                <a:latin typeface="Arial"/>
                <a:ea typeface="Arial"/>
                <a:cs typeface="Arial"/>
                <a:sym typeface="Arial"/>
              </a:rPr>
              <a:t> </a:t>
            </a:r>
            <a:r>
              <a:rPr lang="en-US" sz="1200" b="0" i="0" u="none" strike="noStrike" cap="none" baseline="0" dirty="0" err="1">
                <a:solidFill>
                  <a:srgbClr val="000000"/>
                </a:solidFill>
                <a:effectLst/>
                <a:latin typeface="Arial"/>
                <a:ea typeface="Arial"/>
                <a:cs typeface="Arial"/>
                <a:sym typeface="Arial"/>
              </a:rPr>
              <a:t>liệu</a:t>
            </a:r>
            <a:r>
              <a:rPr lang="en-US" sz="1200" b="0" i="0" u="none" strike="noStrike" cap="none" baseline="0" dirty="0">
                <a:solidFill>
                  <a:srgbClr val="000000"/>
                </a:solidFill>
                <a:effectLst/>
                <a:latin typeface="Arial"/>
                <a:ea typeface="Arial"/>
                <a:cs typeface="Arial"/>
                <a:sym typeface="Arial"/>
              </a:rPr>
              <a:t> </a:t>
            </a:r>
            <a:r>
              <a:rPr lang="en-US" sz="1200" b="0" i="0" u="none" strike="noStrike" cap="none" baseline="0" dirty="0" err="1">
                <a:solidFill>
                  <a:srgbClr val="000000"/>
                </a:solidFill>
                <a:effectLst/>
                <a:latin typeface="Arial"/>
                <a:ea typeface="Arial"/>
                <a:cs typeface="Arial"/>
                <a:sym typeface="Arial"/>
              </a:rPr>
              <a:t>đầu</a:t>
            </a:r>
            <a:r>
              <a:rPr lang="en-US" sz="1200" b="0" i="0" u="none" strike="noStrike" cap="none" baseline="0" dirty="0">
                <a:solidFill>
                  <a:srgbClr val="000000"/>
                </a:solidFill>
                <a:effectLst/>
                <a:latin typeface="Arial"/>
                <a:ea typeface="Arial"/>
                <a:cs typeface="Arial"/>
                <a:sym typeface="Arial"/>
              </a:rPr>
              <a:t> </a:t>
            </a:r>
            <a:r>
              <a:rPr lang="en-US" sz="1200" b="0" i="0" u="none" strike="noStrike" cap="none" baseline="0" dirty="0" err="1">
                <a:solidFill>
                  <a:srgbClr val="000000"/>
                </a:solidFill>
                <a:effectLst/>
                <a:latin typeface="Arial"/>
                <a:ea typeface="Arial"/>
                <a:cs typeface="Arial"/>
                <a:sym typeface="Arial"/>
              </a:rPr>
              <a:t>vào</a:t>
            </a:r>
            <a:r>
              <a:rPr lang="en-US" sz="1200" b="0" i="0" u="none" strike="noStrike" cap="none" baseline="0" dirty="0">
                <a:solidFill>
                  <a:srgbClr val="000000"/>
                </a:solidFill>
                <a:effectLst/>
                <a:latin typeface="Arial"/>
                <a:ea typeface="Arial"/>
                <a:cs typeface="Arial"/>
                <a:sym typeface="Arial"/>
              </a:rPr>
              <a:t> D </a:t>
            </a:r>
            <a:r>
              <a:rPr lang="en-US" sz="1200" b="0" i="0" u="none" strike="noStrike" cap="none" baseline="0" dirty="0" err="1">
                <a:solidFill>
                  <a:srgbClr val="000000"/>
                </a:solidFill>
                <a:effectLst/>
                <a:latin typeface="Arial"/>
                <a:ea typeface="Arial"/>
                <a:cs typeface="Arial"/>
                <a:sym typeface="Arial"/>
              </a:rPr>
              <a:t>là</a:t>
            </a:r>
            <a:r>
              <a:rPr lang="en-US" sz="1200" b="0" i="0" u="none" strike="noStrike" cap="none" baseline="0" dirty="0">
                <a:solidFill>
                  <a:srgbClr val="000000"/>
                </a:solidFill>
                <a:effectLst/>
                <a:latin typeface="Arial"/>
                <a:ea typeface="Arial"/>
                <a:cs typeface="Arial"/>
                <a:sym typeface="Arial"/>
              </a:rPr>
              <a:t> </a:t>
            </a:r>
            <a:r>
              <a:rPr lang="en-US" sz="1200" b="0" i="0" u="none" strike="noStrike" cap="none" baseline="0" dirty="0" err="1">
                <a:solidFill>
                  <a:srgbClr val="000000"/>
                </a:solidFill>
                <a:effectLst/>
                <a:latin typeface="Arial"/>
                <a:ea typeface="Arial"/>
                <a:cs typeface="Arial"/>
                <a:sym typeface="Arial"/>
              </a:rPr>
              <a:t>dữ</a:t>
            </a:r>
            <a:r>
              <a:rPr lang="en-US" sz="1200" b="0" i="0" u="none" strike="noStrike" cap="none" baseline="0" dirty="0">
                <a:solidFill>
                  <a:srgbClr val="000000"/>
                </a:solidFill>
                <a:effectLst/>
                <a:latin typeface="Arial"/>
                <a:ea typeface="Arial"/>
                <a:cs typeface="Arial"/>
                <a:sym typeface="Arial"/>
              </a:rPr>
              <a:t> </a:t>
            </a:r>
            <a:r>
              <a:rPr lang="en-US" sz="1200" b="0" i="0" u="none" strike="noStrike" cap="none" baseline="0" dirty="0" err="1">
                <a:solidFill>
                  <a:srgbClr val="000000"/>
                </a:solidFill>
                <a:effectLst/>
                <a:latin typeface="Arial"/>
                <a:ea typeface="Arial"/>
                <a:cs typeface="Arial"/>
                <a:sym typeface="Arial"/>
              </a:rPr>
              <a:t>liệu</a:t>
            </a:r>
            <a:r>
              <a:rPr lang="en-US" sz="1200" b="0" i="0" u="none" strike="noStrike" cap="none" baseline="0" dirty="0">
                <a:solidFill>
                  <a:srgbClr val="000000"/>
                </a:solidFill>
                <a:effectLst/>
                <a:latin typeface="Arial"/>
                <a:ea typeface="Arial"/>
                <a:cs typeface="Arial"/>
                <a:sym typeface="Arial"/>
              </a:rPr>
              <a:t> </a:t>
            </a:r>
            <a:r>
              <a:rPr lang="en-US" sz="1200" b="0" i="0" u="none" strike="noStrike" cap="none" baseline="0" dirty="0" err="1">
                <a:solidFill>
                  <a:srgbClr val="000000"/>
                </a:solidFill>
                <a:effectLst/>
                <a:latin typeface="Arial"/>
                <a:ea typeface="Arial"/>
                <a:cs typeface="Arial"/>
                <a:sym typeface="Arial"/>
              </a:rPr>
              <a:t>thật</a:t>
            </a:r>
            <a:endParaRPr lang="en-US" sz="1200" b="0" i="0" u="none" strike="noStrike" cap="none" baseline="0" dirty="0">
              <a:solidFill>
                <a:srgbClr val="000000"/>
              </a:solidFill>
              <a:effectLst/>
              <a:latin typeface="Arial"/>
              <a:ea typeface="Arial"/>
              <a:cs typeface="Arial"/>
              <a:sym typeface="Arial"/>
            </a:endParaRPr>
          </a:p>
          <a:p>
            <a:r>
              <a:rPr lang="en-US" sz="1200" b="0" i="0" u="none" strike="noStrike" cap="none" baseline="0" dirty="0" err="1">
                <a:solidFill>
                  <a:srgbClr val="000000"/>
                </a:solidFill>
                <a:effectLst/>
                <a:latin typeface="Arial"/>
                <a:ea typeface="Arial"/>
                <a:cs typeface="Arial"/>
                <a:sym typeface="Arial"/>
              </a:rPr>
              <a:t>Trong</a:t>
            </a:r>
            <a:r>
              <a:rPr lang="en-US" sz="1200" b="0" i="0" u="none" strike="noStrike" cap="none" baseline="0" dirty="0">
                <a:solidFill>
                  <a:srgbClr val="000000"/>
                </a:solidFill>
                <a:effectLst/>
                <a:latin typeface="Arial"/>
                <a:ea typeface="Arial"/>
                <a:cs typeface="Arial"/>
                <a:sym typeface="Arial"/>
              </a:rPr>
              <a:t> </a:t>
            </a:r>
            <a:r>
              <a:rPr lang="en-US" sz="1200" b="0" i="0" u="none" strike="noStrike" cap="none" baseline="0" dirty="0" err="1">
                <a:solidFill>
                  <a:srgbClr val="000000"/>
                </a:solidFill>
                <a:effectLst/>
                <a:latin typeface="Arial"/>
                <a:ea typeface="Arial"/>
                <a:cs typeface="Arial"/>
                <a:sym typeface="Arial"/>
              </a:rPr>
              <a:t>khi</a:t>
            </a:r>
            <a:r>
              <a:rPr lang="en-US" sz="1200" b="0" i="0" u="none" strike="noStrike" cap="none" baseline="0" dirty="0">
                <a:solidFill>
                  <a:srgbClr val="000000"/>
                </a:solidFill>
                <a:effectLst/>
                <a:latin typeface="Arial"/>
                <a:ea typeface="Arial"/>
                <a:cs typeface="Arial"/>
                <a:sym typeface="Arial"/>
              </a:rPr>
              <a:t> </a:t>
            </a:r>
            <a:r>
              <a:rPr lang="en-US" sz="1200" b="0" i="0" u="none" strike="noStrike" cap="none" baseline="0" dirty="0" err="1">
                <a:solidFill>
                  <a:srgbClr val="000000"/>
                </a:solidFill>
                <a:effectLst/>
                <a:latin typeface="Arial"/>
                <a:ea typeface="Arial"/>
                <a:cs typeface="Arial"/>
                <a:sym typeface="Arial"/>
              </a:rPr>
              <a:t>đó</a:t>
            </a:r>
            <a:r>
              <a:rPr lang="en-US" sz="1200" b="0" i="0" u="none" strike="noStrike" cap="none" baseline="0" dirty="0">
                <a:solidFill>
                  <a:srgbClr val="000000"/>
                </a:solidFill>
                <a:effectLst/>
                <a:latin typeface="Arial"/>
                <a:ea typeface="Arial"/>
                <a:cs typeface="Arial"/>
                <a:sym typeface="Arial"/>
              </a:rPr>
              <a:t> </a:t>
            </a:r>
            <a:r>
              <a:rPr lang="en-US" sz="1200" b="0" i="0" u="none" strike="noStrike" cap="none" baseline="0" dirty="0" err="1">
                <a:solidFill>
                  <a:srgbClr val="000000"/>
                </a:solidFill>
                <a:effectLst/>
                <a:latin typeface="Arial"/>
                <a:ea typeface="Arial"/>
                <a:cs typeface="Arial"/>
                <a:sym typeface="Arial"/>
              </a:rPr>
              <a:t>quá</a:t>
            </a:r>
            <a:r>
              <a:rPr lang="en-US" sz="1200" b="0" i="0" u="none" strike="noStrike" cap="none" baseline="0" dirty="0">
                <a:solidFill>
                  <a:srgbClr val="000000"/>
                </a:solidFill>
                <a:effectLst/>
                <a:latin typeface="Arial"/>
                <a:ea typeface="Arial"/>
                <a:cs typeface="Arial"/>
                <a:sym typeface="Arial"/>
              </a:rPr>
              <a:t> </a:t>
            </a:r>
            <a:r>
              <a:rPr lang="en-US" sz="1200" b="0" i="0" u="none" strike="noStrike" cap="none" baseline="0" dirty="0" err="1">
                <a:solidFill>
                  <a:srgbClr val="000000"/>
                </a:solidFill>
                <a:effectLst/>
                <a:latin typeface="Arial"/>
                <a:ea typeface="Arial"/>
                <a:cs typeface="Arial"/>
                <a:sym typeface="Arial"/>
              </a:rPr>
              <a:t>trình</a:t>
            </a:r>
            <a:r>
              <a:rPr lang="en-US" sz="1200" b="0" i="0" u="none" strike="noStrike" cap="none" baseline="0" dirty="0">
                <a:solidFill>
                  <a:srgbClr val="000000"/>
                </a:solidFill>
                <a:effectLst/>
                <a:latin typeface="Arial"/>
                <a:ea typeface="Arial"/>
                <a:cs typeface="Arial"/>
                <a:sym typeface="Arial"/>
              </a:rPr>
              <a:t> </a:t>
            </a:r>
            <a:r>
              <a:rPr lang="en-US" sz="1200" b="0" i="0" u="none" strike="noStrike" cap="none" baseline="0" dirty="0" err="1">
                <a:solidFill>
                  <a:srgbClr val="000000"/>
                </a:solidFill>
                <a:effectLst/>
                <a:latin typeface="Arial"/>
                <a:ea typeface="Arial"/>
                <a:cs typeface="Arial"/>
                <a:sym typeface="Arial"/>
              </a:rPr>
              <a:t>huấn</a:t>
            </a:r>
            <a:r>
              <a:rPr lang="en-US" sz="1200" b="0" i="0" u="none" strike="noStrike" cap="none" baseline="0" dirty="0">
                <a:solidFill>
                  <a:srgbClr val="000000"/>
                </a:solidFill>
                <a:effectLst/>
                <a:latin typeface="Arial"/>
                <a:ea typeface="Arial"/>
                <a:cs typeface="Arial"/>
                <a:sym typeface="Arial"/>
              </a:rPr>
              <a:t> </a:t>
            </a:r>
            <a:r>
              <a:rPr lang="en-US" sz="1200" b="0" i="0" u="none" strike="noStrike" cap="none" baseline="0" dirty="0" err="1">
                <a:solidFill>
                  <a:srgbClr val="000000"/>
                </a:solidFill>
                <a:effectLst/>
                <a:latin typeface="Arial"/>
                <a:ea typeface="Arial"/>
                <a:cs typeface="Arial"/>
                <a:sym typeface="Arial"/>
              </a:rPr>
              <a:t>luyện</a:t>
            </a:r>
            <a:r>
              <a:rPr lang="en-US" sz="1200" b="0" i="0" u="none" strike="noStrike" cap="none" baseline="0" dirty="0">
                <a:solidFill>
                  <a:srgbClr val="000000"/>
                </a:solidFill>
                <a:effectLst/>
                <a:latin typeface="Arial"/>
                <a:ea typeface="Arial"/>
                <a:cs typeface="Arial"/>
                <a:sym typeface="Arial"/>
              </a:rPr>
              <a:t> G </a:t>
            </a:r>
            <a:r>
              <a:rPr lang="en-US" sz="1200" b="0" i="0" u="none" strike="noStrike" cap="none" baseline="0" dirty="0" err="1">
                <a:solidFill>
                  <a:srgbClr val="000000"/>
                </a:solidFill>
                <a:effectLst/>
                <a:latin typeface="Arial"/>
                <a:ea typeface="Arial"/>
                <a:cs typeface="Arial"/>
                <a:sym typeface="Arial"/>
              </a:rPr>
              <a:t>lại</a:t>
            </a:r>
            <a:r>
              <a:rPr lang="en-US" sz="1200" b="0" i="0" u="none" strike="noStrike" cap="none" baseline="0" dirty="0">
                <a:solidFill>
                  <a:srgbClr val="000000"/>
                </a:solidFill>
                <a:effectLst/>
                <a:latin typeface="Arial"/>
                <a:ea typeface="Arial"/>
                <a:cs typeface="Arial"/>
                <a:sym typeface="Arial"/>
              </a:rPr>
              <a:t> </a:t>
            </a:r>
            <a:r>
              <a:rPr lang="en-US" sz="1200" b="0" i="0" u="none" strike="noStrike" cap="none" baseline="0" dirty="0" err="1">
                <a:solidFill>
                  <a:srgbClr val="000000"/>
                </a:solidFill>
                <a:effectLst/>
                <a:latin typeface="Arial"/>
                <a:ea typeface="Arial"/>
                <a:cs typeface="Arial"/>
                <a:sym typeface="Arial"/>
              </a:rPr>
              <a:t>muốn</a:t>
            </a:r>
            <a:r>
              <a:rPr lang="en-US" sz="1200" b="0" i="0" u="none" strike="noStrike" cap="none" baseline="0" dirty="0">
                <a:solidFill>
                  <a:srgbClr val="000000"/>
                </a:solidFill>
                <a:effectLst/>
                <a:latin typeface="Arial"/>
                <a:ea typeface="Arial"/>
                <a:cs typeface="Arial"/>
                <a:sym typeface="Arial"/>
              </a:rPr>
              <a:t> </a:t>
            </a:r>
            <a:r>
              <a:rPr lang="en-US" sz="1200" b="0" i="0" u="none" strike="noStrike" cap="none" baseline="0" dirty="0" err="1">
                <a:solidFill>
                  <a:srgbClr val="000000"/>
                </a:solidFill>
                <a:effectLst/>
                <a:latin typeface="Arial"/>
                <a:ea typeface="Arial"/>
                <a:cs typeface="Arial"/>
                <a:sym typeface="Arial"/>
              </a:rPr>
              <a:t>tối</a:t>
            </a:r>
            <a:r>
              <a:rPr lang="en-US" sz="1200" b="0" i="0" u="none" strike="noStrike" cap="none" baseline="0" dirty="0">
                <a:solidFill>
                  <a:srgbClr val="000000"/>
                </a:solidFill>
                <a:effectLst/>
                <a:latin typeface="Arial"/>
                <a:ea typeface="Arial"/>
                <a:cs typeface="Arial"/>
                <a:sym typeface="Arial"/>
              </a:rPr>
              <a:t> </a:t>
            </a:r>
            <a:r>
              <a:rPr lang="en-US" sz="1200" b="0" i="0" u="none" strike="noStrike" cap="none" baseline="0" dirty="0" err="1">
                <a:solidFill>
                  <a:srgbClr val="000000"/>
                </a:solidFill>
                <a:effectLst/>
                <a:latin typeface="Arial"/>
                <a:ea typeface="Arial"/>
                <a:cs typeface="Arial"/>
                <a:sym typeface="Arial"/>
              </a:rPr>
              <a:t>thiểu</a:t>
            </a:r>
            <a:r>
              <a:rPr lang="en-US" sz="1200" b="0" i="0" u="none" strike="noStrike" cap="none" baseline="0" dirty="0">
                <a:solidFill>
                  <a:srgbClr val="000000"/>
                </a:solidFill>
                <a:effectLst/>
                <a:latin typeface="Arial"/>
                <a:ea typeface="Arial"/>
                <a:cs typeface="Arial"/>
                <a:sym typeface="Arial"/>
              </a:rPr>
              <a:t> </a:t>
            </a:r>
            <a:r>
              <a:rPr lang="en-US" sz="1200" b="0" i="0" u="none" strike="noStrike" cap="none" baseline="0" dirty="0" err="1">
                <a:solidFill>
                  <a:srgbClr val="000000"/>
                </a:solidFill>
                <a:effectLst/>
                <a:latin typeface="Arial"/>
                <a:ea typeface="Arial"/>
                <a:cs typeface="Arial"/>
                <a:sym typeface="Arial"/>
              </a:rPr>
              <a:t>hóa</a:t>
            </a:r>
            <a:r>
              <a:rPr lang="en-US" sz="1200" b="0" i="0" u="none" strike="noStrike" cap="none" baseline="0" dirty="0">
                <a:solidFill>
                  <a:srgbClr val="000000"/>
                </a:solidFill>
                <a:effectLst/>
                <a:latin typeface="Arial"/>
                <a:ea typeface="Arial"/>
                <a:cs typeface="Arial"/>
                <a:sym typeface="Arial"/>
              </a:rPr>
              <a:t> </a:t>
            </a:r>
            <a:r>
              <a:rPr lang="en-US" sz="1200" b="0" i="0" u="none" strike="noStrike" cap="none" baseline="0" dirty="0" err="1">
                <a:solidFill>
                  <a:srgbClr val="000000"/>
                </a:solidFill>
                <a:effectLst/>
                <a:latin typeface="Arial"/>
                <a:ea typeface="Arial"/>
                <a:cs typeface="Arial"/>
                <a:sym typeface="Arial"/>
              </a:rPr>
              <a:t>kì</a:t>
            </a:r>
            <a:r>
              <a:rPr lang="en-US" sz="1200" b="0" i="0" u="none" strike="noStrike" cap="none" baseline="0" dirty="0">
                <a:solidFill>
                  <a:srgbClr val="000000"/>
                </a:solidFill>
                <a:effectLst/>
                <a:latin typeface="Arial"/>
                <a:ea typeface="Arial"/>
                <a:cs typeface="Arial"/>
                <a:sym typeface="Arial"/>
              </a:rPr>
              <a:t> </a:t>
            </a:r>
            <a:r>
              <a:rPr lang="en-US" sz="1200" b="0" i="0" u="none" strike="noStrike" cap="none" baseline="0" dirty="0" err="1">
                <a:solidFill>
                  <a:srgbClr val="000000"/>
                </a:solidFill>
                <a:effectLst/>
                <a:latin typeface="Arial"/>
                <a:ea typeface="Arial"/>
                <a:cs typeface="Arial"/>
                <a:sym typeface="Arial"/>
              </a:rPr>
              <a:t>vọng</a:t>
            </a:r>
            <a:r>
              <a:rPr lang="en-US" sz="1200" b="0" i="0" u="none" strike="noStrike" cap="none" baseline="0" dirty="0">
                <a:solidFill>
                  <a:srgbClr val="000000"/>
                </a:solidFill>
                <a:effectLst/>
                <a:latin typeface="Arial"/>
                <a:ea typeface="Arial"/>
                <a:cs typeface="Arial"/>
                <a:sym typeface="Arial"/>
              </a:rPr>
              <a:t> </a:t>
            </a:r>
            <a:r>
              <a:rPr lang="en-US" sz="1200" b="0" i="0" u="none" strike="noStrike" cap="none" baseline="0" dirty="0" err="1">
                <a:solidFill>
                  <a:srgbClr val="000000"/>
                </a:solidFill>
                <a:effectLst/>
                <a:latin typeface="Arial"/>
                <a:ea typeface="Arial"/>
                <a:cs typeface="Arial"/>
                <a:sym typeface="Arial"/>
              </a:rPr>
              <a:t>dữ</a:t>
            </a:r>
            <a:r>
              <a:rPr lang="en-US" sz="1200" b="0" i="0" u="none" strike="noStrike" cap="none" baseline="0" dirty="0">
                <a:solidFill>
                  <a:srgbClr val="000000"/>
                </a:solidFill>
                <a:effectLst/>
                <a:latin typeface="Arial"/>
                <a:ea typeface="Arial"/>
                <a:cs typeface="Arial"/>
                <a:sym typeface="Arial"/>
              </a:rPr>
              <a:t> </a:t>
            </a:r>
            <a:r>
              <a:rPr lang="en-US" sz="1200" b="0" i="0" u="none" strike="noStrike" cap="none" baseline="0" dirty="0" err="1">
                <a:solidFill>
                  <a:srgbClr val="000000"/>
                </a:solidFill>
                <a:effectLst/>
                <a:latin typeface="Arial"/>
                <a:ea typeface="Arial"/>
                <a:cs typeface="Arial"/>
                <a:sym typeface="Arial"/>
              </a:rPr>
              <a:t>liệu</a:t>
            </a:r>
            <a:r>
              <a:rPr lang="en-US" sz="1200" b="0" i="0" u="none" strike="noStrike" cap="none" baseline="0" dirty="0">
                <a:solidFill>
                  <a:srgbClr val="000000"/>
                </a:solidFill>
                <a:effectLst/>
                <a:latin typeface="Arial"/>
                <a:ea typeface="Arial"/>
                <a:cs typeface="Arial"/>
                <a:sym typeface="Arial"/>
              </a:rPr>
              <a:t> </a:t>
            </a:r>
            <a:r>
              <a:rPr lang="en-US" sz="1200" b="0" i="0" u="none" strike="noStrike" cap="none" baseline="0" dirty="0" err="1">
                <a:solidFill>
                  <a:srgbClr val="000000"/>
                </a:solidFill>
                <a:effectLst/>
                <a:latin typeface="Arial"/>
                <a:ea typeface="Arial"/>
                <a:cs typeface="Arial"/>
                <a:sym typeface="Arial"/>
              </a:rPr>
              <a:t>đầu</a:t>
            </a:r>
            <a:r>
              <a:rPr lang="en-US" sz="1200" b="0" i="0" u="none" strike="noStrike" cap="none" baseline="0" dirty="0">
                <a:solidFill>
                  <a:srgbClr val="000000"/>
                </a:solidFill>
                <a:effectLst/>
                <a:latin typeface="Arial"/>
                <a:ea typeface="Arial"/>
                <a:cs typeface="Arial"/>
                <a:sym typeface="Arial"/>
              </a:rPr>
              <a:t> </a:t>
            </a:r>
            <a:r>
              <a:rPr lang="en-US" sz="1200" b="0" i="0" u="none" strike="noStrike" cap="none" baseline="0" dirty="0" err="1">
                <a:solidFill>
                  <a:srgbClr val="000000"/>
                </a:solidFill>
                <a:effectLst/>
                <a:latin typeface="Arial"/>
                <a:ea typeface="Arial"/>
                <a:cs typeface="Arial"/>
                <a:sym typeface="Arial"/>
              </a:rPr>
              <a:t>vào</a:t>
            </a:r>
            <a:r>
              <a:rPr lang="en-US" sz="1200" b="0" i="0" u="none" strike="noStrike" cap="none" baseline="0" dirty="0">
                <a:solidFill>
                  <a:srgbClr val="000000"/>
                </a:solidFill>
                <a:effectLst/>
                <a:latin typeface="Arial"/>
                <a:ea typeface="Arial"/>
                <a:cs typeface="Arial"/>
                <a:sym typeface="Arial"/>
              </a:rPr>
              <a:t> D </a:t>
            </a:r>
            <a:r>
              <a:rPr lang="en-US" sz="1200" b="0" i="0" u="none" strike="noStrike" cap="none" baseline="0" dirty="0" err="1">
                <a:solidFill>
                  <a:srgbClr val="000000"/>
                </a:solidFill>
                <a:effectLst/>
                <a:latin typeface="Arial"/>
                <a:ea typeface="Arial"/>
                <a:cs typeface="Arial"/>
                <a:sym typeface="Arial"/>
              </a:rPr>
              <a:t>là</a:t>
            </a:r>
            <a:r>
              <a:rPr lang="en-US" sz="1200" b="0" i="0" u="none" strike="noStrike" cap="none" baseline="0" dirty="0">
                <a:solidFill>
                  <a:srgbClr val="000000"/>
                </a:solidFill>
                <a:effectLst/>
                <a:latin typeface="Arial"/>
                <a:ea typeface="Arial"/>
                <a:cs typeface="Arial"/>
                <a:sym typeface="Arial"/>
              </a:rPr>
              <a:t> </a:t>
            </a:r>
            <a:r>
              <a:rPr lang="en-US" sz="1200" b="0" i="0" u="none" strike="noStrike" cap="none" baseline="0" dirty="0" err="1">
                <a:solidFill>
                  <a:srgbClr val="000000"/>
                </a:solidFill>
                <a:effectLst/>
                <a:latin typeface="Arial"/>
                <a:ea typeface="Arial"/>
                <a:cs typeface="Arial"/>
                <a:sym typeface="Arial"/>
              </a:rPr>
              <a:t>dữ</a:t>
            </a:r>
            <a:r>
              <a:rPr lang="en-US" sz="1200" b="0" i="0" u="none" strike="noStrike" cap="none" baseline="0" dirty="0">
                <a:solidFill>
                  <a:srgbClr val="000000"/>
                </a:solidFill>
                <a:effectLst/>
                <a:latin typeface="Arial"/>
                <a:ea typeface="Arial"/>
                <a:cs typeface="Arial"/>
                <a:sym typeface="Arial"/>
              </a:rPr>
              <a:t> </a:t>
            </a:r>
            <a:r>
              <a:rPr lang="en-US" sz="1200" b="0" i="0" u="none" strike="noStrike" cap="none" baseline="0" dirty="0" err="1">
                <a:solidFill>
                  <a:srgbClr val="000000"/>
                </a:solidFill>
                <a:effectLst/>
                <a:latin typeface="Arial"/>
                <a:ea typeface="Arial"/>
                <a:cs typeface="Arial"/>
                <a:sym typeface="Arial"/>
              </a:rPr>
              <a:t>liệu</a:t>
            </a:r>
            <a:r>
              <a:rPr lang="en-US" sz="1200" b="0" i="0" u="none" strike="noStrike" cap="none" baseline="0" dirty="0">
                <a:solidFill>
                  <a:srgbClr val="000000"/>
                </a:solidFill>
                <a:effectLst/>
                <a:latin typeface="Arial"/>
                <a:ea typeface="Arial"/>
                <a:cs typeface="Arial"/>
                <a:sym typeface="Arial"/>
              </a:rPr>
              <a:t> sample, </a:t>
            </a:r>
            <a:r>
              <a:rPr lang="en-US" sz="1200" b="0" i="0" u="none" strike="noStrike" cap="none" baseline="0" dirty="0" err="1">
                <a:solidFill>
                  <a:srgbClr val="000000"/>
                </a:solidFill>
                <a:effectLst/>
                <a:latin typeface="Arial"/>
                <a:ea typeface="Arial"/>
                <a:cs typeface="Arial"/>
                <a:sym typeface="Arial"/>
              </a:rPr>
              <a:t>để</a:t>
            </a:r>
            <a:r>
              <a:rPr lang="en-US" sz="1200" b="0" i="0" u="none" strike="noStrike" cap="none" baseline="0" dirty="0">
                <a:solidFill>
                  <a:srgbClr val="000000"/>
                </a:solidFill>
                <a:effectLst/>
                <a:latin typeface="Arial"/>
                <a:ea typeface="Arial"/>
                <a:cs typeface="Arial"/>
                <a:sym typeface="Arial"/>
              </a:rPr>
              <a:t> </a:t>
            </a:r>
            <a:r>
              <a:rPr lang="en-US" sz="1200" b="0" i="0" u="none" strike="noStrike" cap="none" baseline="0" dirty="0" err="1">
                <a:solidFill>
                  <a:srgbClr val="000000"/>
                </a:solidFill>
                <a:effectLst/>
                <a:latin typeface="Arial"/>
                <a:ea typeface="Arial"/>
                <a:cs typeface="Arial"/>
                <a:sym typeface="Arial"/>
              </a:rPr>
              <a:t>cố</a:t>
            </a:r>
            <a:r>
              <a:rPr lang="en-US" sz="1200" b="0" i="0" u="none" strike="noStrike" cap="none" baseline="0" dirty="0">
                <a:solidFill>
                  <a:srgbClr val="000000"/>
                </a:solidFill>
                <a:effectLst/>
                <a:latin typeface="Arial"/>
                <a:ea typeface="Arial"/>
                <a:cs typeface="Arial"/>
                <a:sym typeface="Arial"/>
              </a:rPr>
              <a:t> </a:t>
            </a:r>
            <a:r>
              <a:rPr lang="en-US" sz="1200" b="0" i="0" u="none" strike="noStrike" cap="none" baseline="0" dirty="0" err="1">
                <a:solidFill>
                  <a:srgbClr val="000000"/>
                </a:solidFill>
                <a:effectLst/>
                <a:latin typeface="Arial"/>
                <a:ea typeface="Arial"/>
                <a:cs typeface="Arial"/>
                <a:sym typeface="Arial"/>
              </a:rPr>
              <a:t>gắng</a:t>
            </a:r>
            <a:r>
              <a:rPr lang="en-US" sz="1200" b="0" i="0" u="none" strike="noStrike" cap="none" baseline="0" dirty="0">
                <a:solidFill>
                  <a:srgbClr val="000000"/>
                </a:solidFill>
                <a:effectLst/>
                <a:latin typeface="Arial"/>
                <a:ea typeface="Arial"/>
                <a:cs typeface="Arial"/>
                <a:sym typeface="Arial"/>
              </a:rPr>
              <a:t> </a:t>
            </a:r>
            <a:r>
              <a:rPr lang="en-US" sz="1200" b="0" i="0" u="none" strike="noStrike" cap="none" baseline="0" dirty="0" err="1">
                <a:solidFill>
                  <a:srgbClr val="000000"/>
                </a:solidFill>
                <a:effectLst/>
                <a:latin typeface="Arial"/>
                <a:ea typeface="Arial"/>
                <a:cs typeface="Arial"/>
                <a:sym typeface="Arial"/>
              </a:rPr>
              <a:t>đánh</a:t>
            </a:r>
            <a:r>
              <a:rPr lang="en-US" sz="1200" b="0" i="0" u="none" strike="noStrike" cap="none" baseline="0" dirty="0">
                <a:solidFill>
                  <a:srgbClr val="000000"/>
                </a:solidFill>
                <a:effectLst/>
                <a:latin typeface="Arial"/>
                <a:ea typeface="Arial"/>
                <a:cs typeface="Arial"/>
                <a:sym typeface="Arial"/>
              </a:rPr>
              <a:t> </a:t>
            </a:r>
            <a:r>
              <a:rPr lang="en-US" sz="1200" b="0" i="0" u="none" strike="noStrike" cap="none" baseline="0" dirty="0" err="1">
                <a:solidFill>
                  <a:srgbClr val="000000"/>
                </a:solidFill>
                <a:effectLst/>
                <a:latin typeface="Arial"/>
                <a:ea typeface="Arial"/>
                <a:cs typeface="Arial"/>
                <a:sym typeface="Arial"/>
              </a:rPr>
              <a:t>lừa</a:t>
            </a:r>
            <a:r>
              <a:rPr lang="en-US" sz="1200" b="0" i="0" u="none" strike="noStrike" cap="none" baseline="0" dirty="0">
                <a:solidFill>
                  <a:srgbClr val="000000"/>
                </a:solidFill>
                <a:effectLst/>
                <a:latin typeface="Arial"/>
                <a:ea typeface="Arial"/>
                <a:cs typeface="Arial"/>
                <a:sym typeface="Arial"/>
              </a:rPr>
              <a:t> D</a:t>
            </a:r>
            <a:endParaRPr lang="en-US" sz="1200" b="0" i="0" u="none" strike="noStrike" cap="none" dirty="0">
              <a:solidFill>
                <a:srgbClr val="000000"/>
              </a:solidFill>
              <a:effectLst/>
              <a:latin typeface="Arial"/>
              <a:ea typeface="Arial"/>
              <a:cs typeface="Arial"/>
              <a:sym typeface="Arial"/>
            </a:endParaRPr>
          </a:p>
          <a:p>
            <a:endParaRPr lang="en-US" sz="1200" b="0" i="0" u="none" strike="noStrike" cap="none" dirty="0">
              <a:solidFill>
                <a:srgbClr val="000000"/>
              </a:solidFill>
              <a:effectLst/>
              <a:latin typeface="Arial"/>
              <a:ea typeface="Arial"/>
              <a:cs typeface="Arial"/>
              <a:sym typeface="Arial"/>
            </a:endParaRPr>
          </a:p>
          <a:p>
            <a:r>
              <a:rPr lang="en-US" sz="1200" b="0" i="0" u="none" strike="noStrike" cap="none" dirty="0" err="1">
                <a:solidFill>
                  <a:srgbClr val="000000"/>
                </a:solidFill>
                <a:effectLst/>
                <a:latin typeface="Arial"/>
                <a:ea typeface="Arial"/>
                <a:cs typeface="Arial"/>
                <a:sym typeface="Arial"/>
              </a:rPr>
              <a:t>Trong</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hàm</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số</a:t>
            </a:r>
            <a:r>
              <a:rPr lang="en-US" sz="1200" b="0" i="0" u="none" strike="noStrike" cap="none" dirty="0">
                <a:solidFill>
                  <a:srgbClr val="000000"/>
                </a:solidFill>
                <a:effectLst/>
                <a:latin typeface="Arial"/>
                <a:ea typeface="Arial"/>
                <a:cs typeface="Arial"/>
                <a:sym typeface="Arial"/>
              </a:rPr>
              <a:t> V(D,G):</a:t>
            </a:r>
          </a:p>
          <a:p>
            <a:pPr lvl="0"/>
            <a:r>
              <a:rPr lang="en-US" sz="1200" b="0" i="0" u="none" strike="noStrike" cap="none" dirty="0">
                <a:solidFill>
                  <a:srgbClr val="000000"/>
                </a:solidFill>
                <a:effectLst/>
                <a:latin typeface="Arial"/>
                <a:ea typeface="Arial"/>
                <a:cs typeface="Arial"/>
                <a:sym typeface="Arial"/>
              </a:rPr>
              <a:t>𝐸_(𝑥~𝑝_𝑑𝑎𝑡𝑎 (𝑥) ) </a:t>
            </a:r>
            <a:r>
              <a:rPr lang="en-US" sz="1200" b="0" i="0" u="none" strike="noStrike" cap="none" dirty="0">
                <a:solidFill>
                  <a:srgbClr val="000000"/>
                </a:solidFill>
                <a:effectLst/>
                <a:latin typeface="Arial"/>
                <a:cs typeface="Arial"/>
                <a:sym typeface="Arial"/>
              </a:rPr>
              <a:t>[</a:t>
            </a:r>
            <a:r>
              <a:rPr lang="en-US" sz="1200" b="0" i="0" u="none" strike="noStrike" cap="none" dirty="0">
                <a:solidFill>
                  <a:srgbClr val="000000"/>
                </a:solidFill>
                <a:effectLst/>
                <a:latin typeface="Arial"/>
                <a:ea typeface="Arial"/>
                <a:cs typeface="Arial"/>
                <a:sym typeface="Arial"/>
              </a:rPr>
              <a:t>log⁡𝐷(𝑥) ] : </a:t>
            </a:r>
            <a:r>
              <a:rPr lang="en-US" sz="1200" b="0" i="0" u="none" strike="noStrike" cap="none" dirty="0" err="1">
                <a:solidFill>
                  <a:srgbClr val="000000"/>
                </a:solidFill>
                <a:effectLst/>
                <a:latin typeface="Arial"/>
                <a:ea typeface="Arial"/>
                <a:cs typeface="Arial"/>
                <a:sym typeface="Arial"/>
              </a:rPr>
              <a:t>Là</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giá</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trị</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kỳ</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vọng</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khả</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năng</a:t>
            </a:r>
            <a:r>
              <a:rPr lang="en-US" sz="1200" b="0" i="0" u="none" strike="noStrike" cap="none" dirty="0">
                <a:solidFill>
                  <a:srgbClr val="000000"/>
                </a:solidFill>
                <a:effectLst/>
                <a:latin typeface="Arial"/>
                <a:ea typeface="Arial"/>
                <a:cs typeface="Arial"/>
                <a:sym typeface="Arial"/>
              </a:rPr>
              <a:t> sample </a:t>
            </a:r>
            <a:r>
              <a:rPr lang="en-US" sz="1200" b="0" i="0" u="none" strike="noStrike" cap="none" dirty="0" err="1">
                <a:solidFill>
                  <a:srgbClr val="000000"/>
                </a:solidFill>
                <a:effectLst/>
                <a:latin typeface="Arial"/>
                <a:ea typeface="Arial"/>
                <a:cs typeface="Arial"/>
                <a:sym typeface="Arial"/>
              </a:rPr>
              <a:t>từ</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phân</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phối</a:t>
            </a:r>
            <a:r>
              <a:rPr lang="en-US" sz="1200" b="0" i="0" u="none" strike="noStrike" cap="none" dirty="0">
                <a:solidFill>
                  <a:srgbClr val="000000"/>
                </a:solidFill>
                <a:effectLst/>
                <a:latin typeface="Arial"/>
                <a:ea typeface="Arial"/>
                <a:cs typeface="Arial"/>
                <a:sym typeface="Arial"/>
              </a:rPr>
              <a:t> training </a:t>
            </a:r>
            <a:r>
              <a:rPr lang="en-US" sz="1200" b="0" i="0" u="none" strike="noStrike" cap="none" dirty="0" err="1">
                <a:solidFill>
                  <a:srgbClr val="000000"/>
                </a:solidFill>
                <a:effectLst/>
                <a:latin typeface="Arial"/>
                <a:ea typeface="Arial"/>
                <a:cs typeface="Arial"/>
                <a:sym typeface="Arial"/>
              </a:rPr>
              <a:t>được</a:t>
            </a:r>
            <a:r>
              <a:rPr lang="en-US" sz="1200" b="0" i="0" u="none" strike="noStrike" cap="none" dirty="0">
                <a:solidFill>
                  <a:srgbClr val="000000"/>
                </a:solidFill>
                <a:effectLst/>
                <a:latin typeface="Arial"/>
                <a:ea typeface="Arial"/>
                <a:cs typeface="Arial"/>
                <a:sym typeface="Arial"/>
              </a:rPr>
              <a:t> D </a:t>
            </a:r>
            <a:r>
              <a:rPr lang="en-US" sz="1200" b="0" i="0" u="none" strike="noStrike" cap="none" dirty="0" err="1">
                <a:solidFill>
                  <a:srgbClr val="000000"/>
                </a:solidFill>
                <a:effectLst/>
                <a:latin typeface="Arial"/>
                <a:ea typeface="Arial"/>
                <a:cs typeface="Arial"/>
                <a:sym typeface="Arial"/>
              </a:rPr>
              <a:t>đánh</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giá</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dữ</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liệu</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thật</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Giá</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trị</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này</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càng</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cao</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thì</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khả</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năng</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đánh</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giá</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dữ</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liệu</a:t>
            </a:r>
            <a:r>
              <a:rPr lang="en-US" sz="1200" b="0" i="0" u="none" strike="noStrike" cap="none" dirty="0">
                <a:solidFill>
                  <a:srgbClr val="000000"/>
                </a:solidFill>
                <a:effectLst/>
                <a:latin typeface="Arial"/>
                <a:ea typeface="Arial"/>
                <a:cs typeface="Arial"/>
                <a:sym typeface="Arial"/>
              </a:rPr>
              <a:t> training </a:t>
            </a:r>
            <a:r>
              <a:rPr lang="en-US" sz="1200" b="0" i="0" u="none" strike="noStrike" cap="none" dirty="0" err="1">
                <a:solidFill>
                  <a:srgbClr val="000000"/>
                </a:solidFill>
                <a:effectLst/>
                <a:latin typeface="Arial"/>
                <a:ea typeface="Arial"/>
                <a:cs typeface="Arial"/>
                <a:sym typeface="Arial"/>
              </a:rPr>
              <a:t>của</a:t>
            </a:r>
            <a:r>
              <a:rPr lang="en-US" sz="1200" b="0" i="0" u="none" strike="noStrike" cap="none" dirty="0">
                <a:solidFill>
                  <a:srgbClr val="000000"/>
                </a:solidFill>
                <a:effectLst/>
                <a:latin typeface="Arial"/>
                <a:ea typeface="Arial"/>
                <a:cs typeface="Arial"/>
                <a:sym typeface="Arial"/>
              </a:rPr>
              <a:t> D </a:t>
            </a:r>
            <a:r>
              <a:rPr lang="en-US" sz="1200" b="0" i="0" u="none" strike="noStrike" cap="none" dirty="0" err="1">
                <a:solidFill>
                  <a:srgbClr val="000000"/>
                </a:solidFill>
                <a:effectLst/>
                <a:latin typeface="Arial"/>
                <a:ea typeface="Arial"/>
                <a:cs typeface="Arial"/>
                <a:sym typeface="Arial"/>
              </a:rPr>
              <a:t>càng</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chính</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xác</a:t>
            </a:r>
            <a:r>
              <a:rPr lang="en-US" sz="1200" b="0" i="0" u="none" strike="noStrike" cap="none" dirty="0">
                <a:solidFill>
                  <a:srgbClr val="000000"/>
                </a:solidFill>
                <a:effectLst/>
                <a:latin typeface="Arial"/>
                <a:ea typeface="Arial"/>
                <a:cs typeface="Arial"/>
                <a:sym typeface="Arial"/>
              </a:rPr>
              <a:t>.</a:t>
            </a:r>
          </a:p>
          <a:p>
            <a:pPr lvl="0"/>
            <a:r>
              <a:rPr lang="en-US" sz="1200" b="0" i="0" u="none" strike="noStrike" cap="none" dirty="0">
                <a:solidFill>
                  <a:srgbClr val="000000"/>
                </a:solidFill>
                <a:effectLst/>
                <a:latin typeface="Arial"/>
                <a:ea typeface="Arial"/>
                <a:cs typeface="Arial"/>
                <a:sym typeface="Arial"/>
              </a:rPr>
              <a:t>𝐸_(𝑧~𝑝_𝑑𝑎𝑡𝑎 (𝑧) ) </a:t>
            </a:r>
            <a:r>
              <a:rPr lang="en-US" sz="1200" b="0" i="0" u="none" strike="noStrike" cap="none" dirty="0">
                <a:solidFill>
                  <a:srgbClr val="000000"/>
                </a:solidFill>
                <a:effectLst/>
                <a:latin typeface="Arial"/>
                <a:cs typeface="Arial"/>
                <a:sym typeface="Arial"/>
              </a:rPr>
              <a:t>[</a:t>
            </a:r>
            <a:r>
              <a:rPr lang="en-US" sz="1200" b="0" i="0" u="none" strike="noStrike" cap="none" dirty="0">
                <a:solidFill>
                  <a:srgbClr val="000000"/>
                </a:solidFill>
                <a:effectLst/>
                <a:latin typeface="Arial"/>
                <a:ea typeface="Arial"/>
                <a:cs typeface="Arial"/>
                <a:sym typeface="Arial"/>
              </a:rPr>
              <a:t>log⁡〖(1−𝐷(𝐺(𝑧)))〗 ] : </a:t>
            </a:r>
            <a:r>
              <a:rPr lang="en-US" sz="1200" b="0" i="0" u="none" strike="noStrike" cap="none" dirty="0" err="1">
                <a:solidFill>
                  <a:srgbClr val="000000"/>
                </a:solidFill>
                <a:effectLst/>
                <a:latin typeface="Arial"/>
                <a:ea typeface="Arial"/>
                <a:cs typeface="Arial"/>
                <a:sym typeface="Arial"/>
              </a:rPr>
              <a:t>Là</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giá</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trị</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kỳ</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vọng</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khả</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năng</a:t>
            </a:r>
            <a:r>
              <a:rPr lang="en-US" sz="1200" b="0" i="0" u="none" strike="noStrike" cap="none" dirty="0">
                <a:solidFill>
                  <a:srgbClr val="000000"/>
                </a:solidFill>
                <a:effectLst/>
                <a:latin typeface="Arial"/>
                <a:ea typeface="Arial"/>
                <a:cs typeface="Arial"/>
                <a:sym typeface="Arial"/>
              </a:rPr>
              <a:t> sample </a:t>
            </a:r>
            <a:r>
              <a:rPr lang="en-US" sz="1200" b="0" i="0" u="none" strike="noStrike" cap="none" dirty="0" err="1">
                <a:solidFill>
                  <a:srgbClr val="000000"/>
                </a:solidFill>
                <a:effectLst/>
                <a:latin typeface="Arial"/>
                <a:ea typeface="Arial"/>
                <a:cs typeface="Arial"/>
                <a:sym typeface="Arial"/>
              </a:rPr>
              <a:t>từ</a:t>
            </a:r>
            <a:r>
              <a:rPr lang="en-US" sz="1200" b="0" i="0" u="none" strike="noStrike" cap="none" dirty="0">
                <a:solidFill>
                  <a:srgbClr val="000000"/>
                </a:solidFill>
                <a:effectLst/>
                <a:latin typeface="Arial"/>
                <a:ea typeface="Arial"/>
                <a:cs typeface="Arial"/>
                <a:sym typeface="Arial"/>
              </a:rPr>
              <a:t> G (</a:t>
            </a:r>
            <a:r>
              <a:rPr lang="en-US" sz="1200" b="0" i="0" u="none" strike="noStrike" cap="none" dirty="0" err="1">
                <a:solidFill>
                  <a:srgbClr val="000000"/>
                </a:solidFill>
                <a:effectLst/>
                <a:latin typeface="Arial"/>
                <a:ea typeface="Arial"/>
                <a:cs typeface="Arial"/>
                <a:sym typeface="Arial"/>
              </a:rPr>
              <a:t>được</a:t>
            </a:r>
            <a:r>
              <a:rPr lang="en-US" sz="1200" b="0" i="0" u="none" strike="noStrike" cap="none" dirty="0">
                <a:solidFill>
                  <a:srgbClr val="000000"/>
                </a:solidFill>
                <a:effectLst/>
                <a:latin typeface="Arial"/>
                <a:ea typeface="Arial"/>
                <a:cs typeface="Arial"/>
                <a:sym typeface="Arial"/>
              </a:rPr>
              <a:t> G </a:t>
            </a:r>
            <a:r>
              <a:rPr lang="en-US" sz="1200" b="0" i="0" u="none" strike="noStrike" cap="none" dirty="0" err="1">
                <a:solidFill>
                  <a:srgbClr val="000000"/>
                </a:solidFill>
                <a:effectLst/>
                <a:latin typeface="Arial"/>
                <a:ea typeface="Arial"/>
                <a:cs typeface="Arial"/>
                <a:sym typeface="Arial"/>
              </a:rPr>
              <a:t>sinh</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ra</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từ</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phân</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phối</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p</a:t>
            </a:r>
            <a:r>
              <a:rPr lang="en-US" sz="1200" b="0" i="0" u="none" strike="noStrike" cap="none" baseline="-25000" dirty="0" err="1">
                <a:solidFill>
                  <a:srgbClr val="000000"/>
                </a:solidFill>
                <a:effectLst/>
                <a:latin typeface="Arial"/>
                <a:ea typeface="Arial"/>
                <a:cs typeface="Arial"/>
                <a:sym typeface="Arial"/>
              </a:rPr>
              <a:t>z</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được</a:t>
            </a:r>
            <a:r>
              <a:rPr lang="en-US" sz="1200" b="0" i="0" u="none" strike="noStrike" cap="none" dirty="0">
                <a:solidFill>
                  <a:srgbClr val="000000"/>
                </a:solidFill>
                <a:effectLst/>
                <a:latin typeface="Arial"/>
                <a:ea typeface="Arial"/>
                <a:cs typeface="Arial"/>
                <a:sym typeface="Arial"/>
              </a:rPr>
              <a:t> D </a:t>
            </a:r>
            <a:r>
              <a:rPr lang="en-US" sz="1200" b="0" i="0" u="none" strike="noStrike" cap="none" dirty="0" err="1">
                <a:solidFill>
                  <a:srgbClr val="000000"/>
                </a:solidFill>
                <a:effectLst/>
                <a:latin typeface="Arial"/>
                <a:ea typeface="Arial"/>
                <a:cs typeface="Arial"/>
                <a:sym typeface="Arial"/>
              </a:rPr>
              <a:t>đánh</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giá</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là</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dữ</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liệu</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giả</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Giá</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trị</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càng</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cao</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khả</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năng</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đánh</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giá</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dữ</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liệu</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sinh</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của</a:t>
            </a:r>
            <a:r>
              <a:rPr lang="en-US" sz="1200" b="0" i="0" u="none" strike="noStrike" cap="none" dirty="0">
                <a:solidFill>
                  <a:srgbClr val="000000"/>
                </a:solidFill>
                <a:effectLst/>
                <a:latin typeface="Arial"/>
                <a:ea typeface="Arial"/>
                <a:cs typeface="Arial"/>
                <a:sym typeface="Arial"/>
              </a:rPr>
              <a:t> D </a:t>
            </a:r>
            <a:r>
              <a:rPr lang="en-US" sz="1200" b="0" i="0" u="none" strike="noStrike" cap="none" dirty="0" err="1">
                <a:solidFill>
                  <a:srgbClr val="000000"/>
                </a:solidFill>
                <a:effectLst/>
                <a:latin typeface="Arial"/>
                <a:ea typeface="Arial"/>
                <a:cs typeface="Arial"/>
                <a:sym typeface="Arial"/>
              </a:rPr>
              <a:t>càng</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chính</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xác</a:t>
            </a:r>
            <a:r>
              <a:rPr lang="en-US" sz="1200" b="0" i="0" u="none" strike="noStrike" cap="none" dirty="0">
                <a:solidFill>
                  <a:srgbClr val="000000"/>
                </a:solidFill>
                <a:effectLst/>
                <a:latin typeface="Arial"/>
                <a:ea typeface="Arial"/>
                <a:cs typeface="Arial"/>
                <a:sym typeface="Arial"/>
              </a:rPr>
              <a:t>.</a:t>
            </a:r>
          </a:p>
          <a:p>
            <a:pPr lvl="0"/>
            <a:endParaRPr lang="en-US" sz="1200" b="0" i="0" u="none" strike="noStrike" cap="none" dirty="0">
              <a:solidFill>
                <a:srgbClr val="000000"/>
              </a:solidFill>
              <a:effectLst/>
              <a:latin typeface="Arial"/>
              <a:ea typeface="Arial"/>
              <a:cs typeface="Arial"/>
              <a:sym typeface="Arial"/>
            </a:endParaRPr>
          </a:p>
          <a:p>
            <a:r>
              <a:rPr lang="en-US" sz="1200" b="0" i="0" u="none" strike="noStrike" cap="none" dirty="0" err="1">
                <a:solidFill>
                  <a:srgbClr val="000000"/>
                </a:solidFill>
                <a:effectLst/>
                <a:latin typeface="Arial"/>
                <a:ea typeface="Arial"/>
                <a:cs typeface="Arial"/>
                <a:sym typeface="Arial"/>
              </a:rPr>
              <a:t>Tổng</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thể</a:t>
            </a:r>
            <a:r>
              <a:rPr lang="en-US" sz="1200" b="0" i="0" u="none" strike="noStrike" cap="none" dirty="0">
                <a:solidFill>
                  <a:srgbClr val="000000"/>
                </a:solidFill>
                <a:effectLst/>
                <a:latin typeface="Arial"/>
                <a:ea typeface="Arial"/>
                <a:cs typeface="Arial"/>
                <a:sym typeface="Arial"/>
              </a:rPr>
              <a:t>, D </a:t>
            </a:r>
            <a:r>
              <a:rPr lang="en-US" sz="1200" b="0" i="0" u="none" strike="noStrike" cap="none" dirty="0" err="1">
                <a:solidFill>
                  <a:srgbClr val="000000"/>
                </a:solidFill>
                <a:effectLst/>
                <a:latin typeface="Arial"/>
                <a:ea typeface="Arial"/>
                <a:cs typeface="Arial"/>
                <a:sym typeface="Arial"/>
              </a:rPr>
              <a:t>cố</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gắng</a:t>
            </a:r>
            <a:r>
              <a:rPr lang="en-US" sz="1200" b="0" i="0" u="none" strike="noStrike" cap="none" dirty="0">
                <a:solidFill>
                  <a:srgbClr val="000000"/>
                </a:solidFill>
                <a:effectLst/>
                <a:latin typeface="Arial"/>
                <a:ea typeface="Arial"/>
                <a:cs typeface="Arial"/>
                <a:sym typeface="Arial"/>
              </a:rPr>
              <a:t> maximize V(D,G)  </a:t>
            </a:r>
            <a:r>
              <a:rPr lang="en-US" sz="1200" b="0" i="0" u="none" strike="noStrike" cap="none" dirty="0" err="1">
                <a:solidFill>
                  <a:srgbClr val="000000"/>
                </a:solidFill>
                <a:effectLst/>
                <a:latin typeface="Arial"/>
                <a:ea typeface="Arial"/>
                <a:cs typeface="Arial"/>
                <a:sym typeface="Arial"/>
              </a:rPr>
              <a:t>trong</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khi</a:t>
            </a:r>
            <a:r>
              <a:rPr lang="en-US" sz="1200" b="0" i="0" u="none" strike="noStrike" cap="none" dirty="0">
                <a:solidFill>
                  <a:srgbClr val="000000"/>
                </a:solidFill>
                <a:effectLst/>
                <a:latin typeface="Arial"/>
                <a:ea typeface="Arial"/>
                <a:cs typeface="Arial"/>
                <a:sym typeface="Arial"/>
              </a:rPr>
              <a:t> G </a:t>
            </a:r>
            <a:r>
              <a:rPr lang="en-US" sz="1200" b="0" i="0" u="none" strike="noStrike" cap="none" dirty="0" err="1">
                <a:solidFill>
                  <a:srgbClr val="000000"/>
                </a:solidFill>
                <a:effectLst/>
                <a:latin typeface="Arial"/>
                <a:ea typeface="Arial"/>
                <a:cs typeface="Arial"/>
                <a:sym typeface="Arial"/>
              </a:rPr>
              <a:t>thì</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ngược</a:t>
            </a:r>
            <a:r>
              <a:rPr lang="en-US" sz="1200" b="0" i="0" u="none" strike="noStrike" cap="none" dirty="0">
                <a:solidFill>
                  <a:srgbClr val="000000"/>
                </a:solidFill>
                <a:effectLst/>
                <a:latin typeface="Arial"/>
                <a:ea typeface="Arial"/>
                <a:cs typeface="Arial"/>
                <a:sym typeface="Arial"/>
              </a:rPr>
              <a:t> </a:t>
            </a:r>
            <a:r>
              <a:rPr lang="en-US" sz="1200" b="0" i="0" u="none" strike="noStrike" cap="none" dirty="0" err="1">
                <a:solidFill>
                  <a:srgbClr val="000000"/>
                </a:solidFill>
                <a:effectLst/>
                <a:latin typeface="Arial"/>
                <a:ea typeface="Arial"/>
                <a:cs typeface="Arial"/>
                <a:sym typeface="Arial"/>
              </a:rPr>
              <a:t>lại</a:t>
            </a:r>
            <a:r>
              <a:rPr lang="en-US" sz="1200" b="0" i="0" u="none" strike="noStrike" cap="none" dirty="0">
                <a:solidFill>
                  <a:srgbClr val="000000"/>
                </a:solidFill>
                <a:effectLst/>
                <a:latin typeface="Arial"/>
                <a:ea typeface="Arial"/>
                <a:cs typeface="Arial"/>
                <a:sym typeface="Arial"/>
              </a:rPr>
              <a:t>.</a:t>
            </a:r>
          </a:p>
          <a:p>
            <a:endParaRPr lang="en-US" sz="1200" b="0" i="0" u="none" strike="noStrike" cap="none" dirty="0">
              <a:solidFill>
                <a:srgbClr val="000000"/>
              </a:solidFill>
              <a:effectLst/>
              <a:latin typeface="Arial"/>
              <a:ea typeface="Arial"/>
              <a:cs typeface="Arial"/>
              <a:sym typeface="Arial"/>
            </a:endParaRPr>
          </a:p>
          <a:p>
            <a:r>
              <a:rPr lang="en-US" sz="1200" b="0" i="0" u="none" strike="noStrike" cap="none" dirty="0">
                <a:solidFill>
                  <a:srgbClr val="000000"/>
                </a:solidFill>
                <a:effectLst/>
                <a:latin typeface="Arial"/>
                <a:ea typeface="Arial"/>
                <a:cs typeface="Arial"/>
                <a:sym typeface="Arial"/>
              </a:rPr>
              <a:t>Kì vọng: giá trị TB có thể xảy ra trong lần thử tiếp theo  </a:t>
            </a:r>
          </a:p>
        </p:txBody>
      </p:sp>
      <p:sp>
        <p:nvSpPr>
          <p:cNvPr id="4" name="Slide Number Placeholder 3"/>
          <p:cNvSpPr>
            <a:spLocks noGrp="1"/>
          </p:cNvSpPr>
          <p:nvPr>
            <p:ph type="sldNum" sz="quarter" idx="10"/>
          </p:nvPr>
        </p:nvSpPr>
        <p:spPr/>
        <p:txBody>
          <a:bodyPr/>
          <a:lstStyle/>
          <a:p>
            <a:pPr>
              <a:defRPr/>
            </a:pPr>
            <a:fld id="{FC65170B-CA6E-4BD2-B10A-5B29D4042321}" type="slidenum">
              <a:rPr lang="ko-KR" altLang="en-US" smtClean="0"/>
              <a:pPr>
                <a:defRPr/>
              </a:pPr>
              <a:t>7</a:t>
            </a:fld>
            <a:endParaRPr lang="en-US" altLang="ko-K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GANs</a:t>
            </a:r>
            <a:r>
              <a:rPr lang="en-US" baseline="0" dirty="0"/>
              <a:t> </a:t>
            </a:r>
            <a:r>
              <a:rPr lang="en-US" baseline="0" dirty="0" err="1"/>
              <a:t>có</a:t>
            </a:r>
            <a:r>
              <a:rPr lang="en-US" baseline="0" dirty="0"/>
              <a:t> </a:t>
            </a:r>
            <a:r>
              <a:rPr lang="en-US" baseline="0" dirty="0" err="1"/>
              <a:t>tiềm</a:t>
            </a:r>
            <a:r>
              <a:rPr lang="en-US" baseline="0" dirty="0"/>
              <a:t> </a:t>
            </a:r>
            <a:r>
              <a:rPr lang="en-US" baseline="0" dirty="0" err="1"/>
              <a:t>năng</a:t>
            </a:r>
            <a:r>
              <a:rPr lang="en-US" baseline="0" dirty="0"/>
              <a:t> </a:t>
            </a:r>
            <a:r>
              <a:rPr lang="en-US" baseline="0" dirty="0" err="1"/>
              <a:t>rất</a:t>
            </a:r>
            <a:r>
              <a:rPr lang="en-US" baseline="0" dirty="0"/>
              <a:t> </a:t>
            </a:r>
            <a:r>
              <a:rPr lang="en-US" baseline="0" dirty="0" err="1"/>
              <a:t>lớn</a:t>
            </a:r>
            <a:r>
              <a:rPr lang="en-US" baseline="0" dirty="0"/>
              <a:t>, </a:t>
            </a:r>
            <a:r>
              <a:rPr lang="en-US" baseline="0" dirty="0" err="1"/>
              <a:t>vì</a:t>
            </a:r>
            <a:r>
              <a:rPr lang="en-US" baseline="0" dirty="0"/>
              <a:t> </a:t>
            </a:r>
            <a:r>
              <a:rPr lang="en-US" baseline="0" dirty="0" err="1"/>
              <a:t>khả</a:t>
            </a:r>
            <a:r>
              <a:rPr lang="en-US" baseline="0" dirty="0"/>
              <a:t> </a:t>
            </a:r>
            <a:r>
              <a:rPr lang="en-US" baseline="0" dirty="0" err="1"/>
              <a:t>năng</a:t>
            </a:r>
            <a:r>
              <a:rPr lang="en-US" baseline="0" dirty="0"/>
              <a:t> “capture” </a:t>
            </a:r>
            <a:r>
              <a:rPr lang="en-US" baseline="0" dirty="0" err="1"/>
              <a:t>được</a:t>
            </a:r>
            <a:r>
              <a:rPr lang="en-US" baseline="0" dirty="0"/>
              <a:t> </a:t>
            </a:r>
            <a:r>
              <a:rPr lang="en-US" baseline="0" dirty="0" err="1"/>
              <a:t>phân</a:t>
            </a:r>
            <a:r>
              <a:rPr lang="en-US" baseline="0" dirty="0"/>
              <a:t> </a:t>
            </a:r>
            <a:r>
              <a:rPr lang="en-US" baseline="0" dirty="0" err="1"/>
              <a:t>phối</a:t>
            </a:r>
            <a:r>
              <a:rPr lang="en-US" baseline="0" dirty="0"/>
              <a:t> </a:t>
            </a:r>
            <a:r>
              <a:rPr lang="en-US" baseline="0" dirty="0" err="1"/>
              <a:t>của</a:t>
            </a:r>
            <a:r>
              <a:rPr lang="en-US" baseline="0" dirty="0"/>
              <a:t> </a:t>
            </a:r>
            <a:r>
              <a:rPr lang="en-US" baseline="0" dirty="0" err="1"/>
              <a:t>rất</a:t>
            </a:r>
            <a:r>
              <a:rPr lang="en-US" baseline="0" dirty="0"/>
              <a:t> </a:t>
            </a:r>
            <a:r>
              <a:rPr lang="en-US" baseline="0" dirty="0" err="1"/>
              <a:t>nhiều</a:t>
            </a:r>
            <a:r>
              <a:rPr lang="en-US" baseline="0" dirty="0"/>
              <a:t> </a:t>
            </a:r>
            <a:r>
              <a:rPr lang="en-US" baseline="0" dirty="0" err="1"/>
              <a:t>kiểu</a:t>
            </a:r>
            <a:r>
              <a:rPr lang="en-US" baseline="0" dirty="0"/>
              <a:t> </a:t>
            </a:r>
            <a:r>
              <a:rPr lang="en-US" baseline="0" dirty="0" err="1"/>
              <a:t>phân</a:t>
            </a:r>
            <a:r>
              <a:rPr lang="en-US" baseline="0" dirty="0"/>
              <a:t> </a:t>
            </a:r>
            <a:r>
              <a:rPr lang="en-US" baseline="0" dirty="0" err="1"/>
              <a:t>phối</a:t>
            </a:r>
            <a:r>
              <a:rPr lang="en-US" baseline="0" dirty="0"/>
              <a:t> </a:t>
            </a:r>
            <a:r>
              <a:rPr lang="en-US" baseline="0" dirty="0" err="1"/>
              <a:t>của</a:t>
            </a:r>
            <a:r>
              <a:rPr lang="en-US" baseline="0" dirty="0"/>
              <a:t> </a:t>
            </a:r>
            <a:r>
              <a:rPr lang="en-US" baseline="0" dirty="0" err="1"/>
              <a:t>dữ</a:t>
            </a:r>
            <a:r>
              <a:rPr lang="en-US" baseline="0" dirty="0"/>
              <a:t> </a:t>
            </a:r>
            <a:r>
              <a:rPr lang="en-US" baseline="0" dirty="0" err="1"/>
              <a:t>liệu</a:t>
            </a:r>
            <a:endParaRPr lang="en-US" baseline="0" dirty="0"/>
          </a:p>
          <a:p>
            <a:r>
              <a:rPr lang="en-US" dirty="0" err="1"/>
              <a:t>Trong</a:t>
            </a:r>
            <a:r>
              <a:rPr lang="en-US" baseline="0" dirty="0"/>
              <a:t> </a:t>
            </a:r>
            <a:r>
              <a:rPr lang="en-US" baseline="0" dirty="0" err="1"/>
              <a:t>lớp</a:t>
            </a:r>
            <a:r>
              <a:rPr lang="en-US" baseline="0" dirty="0"/>
              <a:t> </a:t>
            </a:r>
            <a:r>
              <a:rPr lang="en-US" baseline="0" dirty="0" err="1"/>
              <a:t>bài</a:t>
            </a:r>
            <a:r>
              <a:rPr lang="en-US" baseline="0" dirty="0"/>
              <a:t> </a:t>
            </a:r>
            <a:r>
              <a:rPr lang="en-US" baseline="0" dirty="0" err="1"/>
              <a:t>toán</a:t>
            </a:r>
            <a:r>
              <a:rPr lang="en-US" baseline="0" dirty="0"/>
              <a:t> translation, generation</a:t>
            </a:r>
          </a:p>
          <a:p>
            <a:endParaRPr lang="en-US" dirty="0"/>
          </a:p>
        </p:txBody>
      </p:sp>
      <p:sp>
        <p:nvSpPr>
          <p:cNvPr id="4" name="Slide Number Placeholder 3"/>
          <p:cNvSpPr>
            <a:spLocks noGrp="1"/>
          </p:cNvSpPr>
          <p:nvPr>
            <p:ph type="sldNum" sz="quarter" idx="10"/>
          </p:nvPr>
        </p:nvSpPr>
        <p:spPr/>
        <p:txBody>
          <a:bodyPr/>
          <a:lstStyle/>
          <a:p>
            <a:pPr>
              <a:defRPr/>
            </a:pPr>
            <a:fld id="{FC65170B-CA6E-4BD2-B10A-5B29D4042321}" type="slidenum">
              <a:rPr lang="ko-KR" altLang="en-US" smtClean="0"/>
              <a:pPr>
                <a:defRPr/>
              </a:pPr>
              <a:t>8</a:t>
            </a:fld>
            <a:endParaRPr lang="en-US" altLang="ko-KR"/>
          </a:p>
        </p:txBody>
      </p:sp>
    </p:spTree>
    <p:extLst>
      <p:ext uri="{BB962C8B-B14F-4D97-AF65-F5344CB8AC3E}">
        <p14:creationId xmlns:p14="http://schemas.microsoft.com/office/powerpoint/2010/main" val="40205807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err="1"/>
              <a:t>Định</a:t>
            </a:r>
            <a:r>
              <a:rPr lang="en-US" b="1" dirty="0"/>
              <a:t> </a:t>
            </a:r>
            <a:r>
              <a:rPr lang="en-US" b="1" dirty="0" err="1"/>
              <a:t>nghĩa</a:t>
            </a:r>
            <a:r>
              <a:rPr lang="en-US" b="1" dirty="0"/>
              <a:t> </a:t>
            </a:r>
            <a:r>
              <a:rPr lang="en-US" b="1" dirty="0" err="1"/>
              <a:t>siêu</a:t>
            </a:r>
            <a:r>
              <a:rPr lang="en-US" b="1" dirty="0"/>
              <a:t> </a:t>
            </a:r>
            <a:r>
              <a:rPr lang="en-US" b="1" dirty="0" err="1"/>
              <a:t>phân</a:t>
            </a:r>
            <a:r>
              <a:rPr lang="en-US" b="1" dirty="0"/>
              <a:t> </a:t>
            </a:r>
            <a:r>
              <a:rPr lang="en-US" b="1" dirty="0" err="1"/>
              <a:t>giải</a:t>
            </a:r>
            <a:r>
              <a:rPr lang="en-US" b="1" dirty="0"/>
              <a:t> </a:t>
            </a:r>
            <a:r>
              <a:rPr lang="en-US" b="1" dirty="0" err="1"/>
              <a:t>ảnh</a:t>
            </a:r>
            <a:r>
              <a:rPr lang="en-US" b="1" dirty="0"/>
              <a:t>: </a:t>
            </a:r>
            <a:r>
              <a:rPr lang="en-US" b="0" dirty="0" err="1"/>
              <a:t>Là</a:t>
            </a:r>
            <a:r>
              <a:rPr lang="en-US" b="0" dirty="0"/>
              <a:t> </a:t>
            </a:r>
            <a:r>
              <a:rPr lang="en-US" b="0" dirty="0" err="1"/>
              <a:t>nối</a:t>
            </a:r>
            <a:r>
              <a:rPr lang="en-US" b="0" dirty="0"/>
              <a:t> </a:t>
            </a:r>
            <a:r>
              <a:rPr lang="en-US" b="0" dirty="0" err="1"/>
              <a:t>đến</a:t>
            </a:r>
            <a:r>
              <a:rPr lang="en-US" b="0" dirty="0"/>
              <a:t> </a:t>
            </a:r>
            <a:r>
              <a:rPr lang="en-US" b="0" dirty="0" err="1"/>
              <a:t>nhóm</a:t>
            </a:r>
            <a:r>
              <a:rPr lang="en-US" b="0" dirty="0"/>
              <a:t> </a:t>
            </a:r>
            <a:r>
              <a:rPr lang="en-US" b="0" dirty="0" err="1"/>
              <a:t>phương</a:t>
            </a:r>
            <a:r>
              <a:rPr lang="en-US" b="0" dirty="0"/>
              <a:t> </a:t>
            </a:r>
            <a:r>
              <a:rPr lang="en-US" b="0" dirty="0" err="1"/>
              <a:t>pháp</a:t>
            </a:r>
            <a:r>
              <a:rPr lang="en-US" b="0" dirty="0"/>
              <a:t> </a:t>
            </a:r>
            <a:r>
              <a:rPr lang="en-US" b="0" dirty="0" err="1"/>
              <a:t>sử</a:t>
            </a:r>
            <a:r>
              <a:rPr lang="en-US" b="0" dirty="0"/>
              <a:t> </a:t>
            </a:r>
            <a:r>
              <a:rPr lang="en-US" b="0" dirty="0" err="1"/>
              <a:t>dụng</a:t>
            </a:r>
            <a:r>
              <a:rPr lang="en-US" b="0" dirty="0"/>
              <a:t> </a:t>
            </a:r>
            <a:r>
              <a:rPr lang="en-US" b="0" dirty="0" err="1"/>
              <a:t>phần</a:t>
            </a:r>
            <a:r>
              <a:rPr lang="en-US" b="0" dirty="0"/>
              <a:t> </a:t>
            </a:r>
            <a:r>
              <a:rPr lang="en-US" b="0" dirty="0" err="1"/>
              <a:t>mềm</a:t>
            </a:r>
            <a:r>
              <a:rPr lang="en-US" b="0" dirty="0"/>
              <a:t> </a:t>
            </a:r>
            <a:r>
              <a:rPr lang="en-US" b="0" dirty="0" err="1"/>
              <a:t>nâng</a:t>
            </a:r>
            <a:r>
              <a:rPr lang="en-US" b="0" dirty="0"/>
              <a:t> </a:t>
            </a:r>
            <a:r>
              <a:rPr lang="en-US" b="0" dirty="0" err="1"/>
              <a:t>cao</a:t>
            </a:r>
            <a:r>
              <a:rPr lang="en-US" b="0" dirty="0"/>
              <a:t> </a:t>
            </a:r>
            <a:r>
              <a:rPr lang="en-US" b="0" dirty="0" err="1"/>
              <a:t>độ</a:t>
            </a:r>
            <a:r>
              <a:rPr lang="en-US" b="0" dirty="0"/>
              <a:t> </a:t>
            </a:r>
            <a:r>
              <a:rPr lang="en-US" b="0" dirty="0" err="1"/>
              <a:t>phân</a:t>
            </a:r>
            <a:r>
              <a:rPr lang="en-US" b="0" dirty="0"/>
              <a:t> </a:t>
            </a:r>
            <a:r>
              <a:rPr lang="en-US" b="0" dirty="0" err="1"/>
              <a:t>giải</a:t>
            </a:r>
            <a:r>
              <a:rPr lang="en-US" b="0" dirty="0"/>
              <a:t> </a:t>
            </a:r>
            <a:r>
              <a:rPr lang="en-US" b="0" dirty="0" err="1"/>
              <a:t>ảnh</a:t>
            </a:r>
            <a:r>
              <a:rPr lang="en-US" b="0" dirty="0"/>
              <a:t> (</a:t>
            </a:r>
            <a:r>
              <a:rPr lang="en-US" b="0" dirty="0" err="1"/>
              <a:t>tăng</a:t>
            </a:r>
            <a:r>
              <a:rPr lang="en-US" b="0" dirty="0"/>
              <a:t> </a:t>
            </a:r>
            <a:r>
              <a:rPr lang="en-US" b="0" dirty="0" err="1"/>
              <a:t>kích</a:t>
            </a:r>
            <a:r>
              <a:rPr lang="en-US" b="0" dirty="0"/>
              <a:t> </a:t>
            </a:r>
            <a:r>
              <a:rPr lang="en-US" b="0" dirty="0" err="1"/>
              <a:t>thước</a:t>
            </a:r>
            <a:r>
              <a:rPr lang="en-US" b="0" dirty="0"/>
              <a:t> </a:t>
            </a:r>
            <a:r>
              <a:rPr lang="en-US" b="0" dirty="0" err="1"/>
              <a:t>ảnh</a:t>
            </a:r>
            <a:r>
              <a:rPr lang="en-US" b="0" dirty="0"/>
              <a:t>), </a:t>
            </a:r>
            <a:r>
              <a:rPr lang="en-US" b="0" dirty="0" err="1"/>
              <a:t>hầu</a:t>
            </a:r>
            <a:r>
              <a:rPr lang="en-US" b="0" dirty="0"/>
              <a:t> </a:t>
            </a:r>
            <a:r>
              <a:rPr lang="en-US" b="0" dirty="0" err="1"/>
              <a:t>hết</a:t>
            </a:r>
            <a:r>
              <a:rPr lang="en-US" b="0" dirty="0"/>
              <a:t> </a:t>
            </a:r>
            <a:r>
              <a:rPr lang="en-US" b="0" dirty="0" err="1"/>
              <a:t>các</a:t>
            </a:r>
            <a:r>
              <a:rPr lang="en-US" b="0" dirty="0"/>
              <a:t> </a:t>
            </a:r>
            <a:r>
              <a:rPr lang="en-US" b="0" dirty="0" err="1"/>
              <a:t>phương</a:t>
            </a:r>
            <a:r>
              <a:rPr lang="en-US" b="0" dirty="0"/>
              <a:t> </a:t>
            </a:r>
            <a:r>
              <a:rPr lang="en-US" b="0" dirty="0" err="1"/>
              <a:t>pháp</a:t>
            </a:r>
            <a:r>
              <a:rPr lang="en-US" b="0" dirty="0"/>
              <a:t> </a:t>
            </a:r>
            <a:r>
              <a:rPr lang="en-US" b="0" dirty="0" err="1"/>
              <a:t>siêu</a:t>
            </a:r>
            <a:r>
              <a:rPr lang="en-US" b="0" dirty="0"/>
              <a:t> </a:t>
            </a:r>
            <a:r>
              <a:rPr lang="en-US" b="0" dirty="0" err="1"/>
              <a:t>phân</a:t>
            </a:r>
            <a:r>
              <a:rPr lang="en-US" b="0" dirty="0"/>
              <a:t> </a:t>
            </a:r>
            <a:r>
              <a:rPr lang="en-US" b="0" dirty="0" err="1"/>
              <a:t>giải</a:t>
            </a:r>
            <a:r>
              <a:rPr lang="en-US" b="0" dirty="0"/>
              <a:t> </a:t>
            </a:r>
            <a:r>
              <a:rPr lang="en-US" b="0" dirty="0" err="1"/>
              <a:t>ảnh</a:t>
            </a:r>
            <a:r>
              <a:rPr lang="en-US" b="0" dirty="0"/>
              <a:t> </a:t>
            </a:r>
            <a:r>
              <a:rPr lang="en-US" b="0" dirty="0" err="1"/>
              <a:t>dựa</a:t>
            </a:r>
            <a:r>
              <a:rPr lang="en-US" b="0" dirty="0"/>
              <a:t> </a:t>
            </a:r>
            <a:r>
              <a:rPr lang="en-US" b="0" dirty="0" err="1"/>
              <a:t>trên</a:t>
            </a:r>
            <a:r>
              <a:rPr lang="en-US" b="0" dirty="0"/>
              <a:t> </a:t>
            </a:r>
            <a:r>
              <a:rPr lang="en-US" b="0" dirty="0" err="1"/>
              <a:t>việc</a:t>
            </a:r>
            <a:r>
              <a:rPr lang="en-US" b="0" dirty="0"/>
              <a:t> </a:t>
            </a:r>
            <a:r>
              <a:rPr lang="en-US" b="0" dirty="0" err="1"/>
              <a:t>từ</a:t>
            </a:r>
            <a:r>
              <a:rPr lang="en-US" b="0" dirty="0"/>
              <a:t> </a:t>
            </a:r>
            <a:r>
              <a:rPr lang="en-US" b="0" dirty="0" err="1"/>
              <a:t>một</a:t>
            </a:r>
            <a:r>
              <a:rPr lang="en-US" b="0" dirty="0"/>
              <a:t> </a:t>
            </a:r>
            <a:r>
              <a:rPr lang="en-US" b="0" dirty="0" err="1"/>
              <a:t>hoặc</a:t>
            </a:r>
            <a:r>
              <a:rPr lang="en-US" b="0" dirty="0"/>
              <a:t> </a:t>
            </a:r>
            <a:r>
              <a:rPr lang="en-US" b="0" dirty="0" err="1"/>
              <a:t>một</a:t>
            </a:r>
            <a:r>
              <a:rPr lang="en-US" b="0" dirty="0"/>
              <a:t> </a:t>
            </a:r>
            <a:r>
              <a:rPr lang="en-US" b="0" dirty="0" err="1"/>
              <a:t>vài</a:t>
            </a:r>
            <a:r>
              <a:rPr lang="en-US" b="0" dirty="0"/>
              <a:t> </a:t>
            </a:r>
            <a:r>
              <a:rPr lang="en-US" b="0" baseline="0" dirty="0" err="1"/>
              <a:t>đ</a:t>
            </a:r>
            <a:r>
              <a:rPr lang="en-US" b="0" dirty="0" err="1"/>
              <a:t>iểm</a:t>
            </a:r>
            <a:r>
              <a:rPr lang="en-US" b="0" dirty="0"/>
              <a:t> </a:t>
            </a:r>
            <a:r>
              <a:rPr lang="en-US" b="0" dirty="0" err="1"/>
              <a:t>ảnh</a:t>
            </a:r>
            <a:r>
              <a:rPr lang="en-US" b="0" dirty="0"/>
              <a:t> </a:t>
            </a:r>
            <a:r>
              <a:rPr lang="en-US" b="0" dirty="0" err="1"/>
              <a:t>để</a:t>
            </a:r>
            <a:r>
              <a:rPr lang="en-US" b="0" dirty="0"/>
              <a:t> </a:t>
            </a:r>
            <a:r>
              <a:rPr lang="en-US" b="0" dirty="0" err="1"/>
              <a:t>nội</a:t>
            </a:r>
            <a:r>
              <a:rPr lang="en-US" b="0" dirty="0"/>
              <a:t> </a:t>
            </a:r>
            <a:r>
              <a:rPr lang="en-US" b="0" dirty="0" err="1"/>
              <a:t>suy</a:t>
            </a:r>
            <a:r>
              <a:rPr lang="en-US" b="0" dirty="0"/>
              <a:t> </a:t>
            </a:r>
            <a:r>
              <a:rPr lang="en-US" b="0" dirty="0" err="1"/>
              <a:t>ra</a:t>
            </a:r>
            <a:r>
              <a:rPr lang="en-US" b="0" dirty="0"/>
              <a:t> </a:t>
            </a:r>
            <a:r>
              <a:rPr lang="en-US" b="0" dirty="0" err="1"/>
              <a:t>các</a:t>
            </a:r>
            <a:r>
              <a:rPr lang="en-US" b="0" dirty="0"/>
              <a:t> </a:t>
            </a:r>
            <a:r>
              <a:rPr lang="en-US" b="0" dirty="0" err="1"/>
              <a:t>điểm</a:t>
            </a:r>
            <a:r>
              <a:rPr lang="en-US" b="0" dirty="0"/>
              <a:t> </a:t>
            </a:r>
            <a:r>
              <a:rPr lang="en-US" b="0" dirty="0" err="1"/>
              <a:t>ảnh</a:t>
            </a:r>
            <a:r>
              <a:rPr lang="en-US" b="0" dirty="0"/>
              <a:t> </a:t>
            </a:r>
            <a:r>
              <a:rPr lang="en-US" b="0" dirty="0" err="1"/>
              <a:t>bị</a:t>
            </a:r>
            <a:r>
              <a:rPr lang="en-US" b="0" dirty="0"/>
              <a:t> </a:t>
            </a:r>
            <a:r>
              <a:rPr lang="en-US" b="0" dirty="0" err="1"/>
              <a:t>mất</a:t>
            </a:r>
            <a:r>
              <a:rPr lang="en-US" b="0" dirty="0"/>
              <a:t> </a:t>
            </a:r>
            <a:r>
              <a:rPr lang="en-US" b="0" dirty="0" err="1"/>
              <a:t>thông</a:t>
            </a:r>
            <a:r>
              <a:rPr lang="en-US" b="0" dirty="0"/>
              <a:t> tin.</a:t>
            </a:r>
          </a:p>
          <a:p>
            <a:r>
              <a:rPr lang="en-US" b="0" dirty="0" err="1"/>
              <a:t>Ngoài</a:t>
            </a:r>
            <a:r>
              <a:rPr lang="en-US" b="0" dirty="0"/>
              <a:t> </a:t>
            </a:r>
            <a:r>
              <a:rPr lang="en-US" b="0" dirty="0" err="1"/>
              <a:t>ra</a:t>
            </a:r>
            <a:r>
              <a:rPr lang="en-US" b="0" dirty="0"/>
              <a:t> </a:t>
            </a:r>
            <a:r>
              <a:rPr lang="en-US" b="0" dirty="0" err="1"/>
              <a:t>còn</a:t>
            </a:r>
            <a:r>
              <a:rPr lang="en-US" b="0" dirty="0"/>
              <a:t> </a:t>
            </a:r>
            <a:r>
              <a:rPr lang="en-US" b="0" dirty="0" err="1"/>
              <a:t>nhóm</a:t>
            </a:r>
            <a:r>
              <a:rPr lang="en-US" b="0" dirty="0"/>
              <a:t> </a:t>
            </a:r>
            <a:r>
              <a:rPr lang="en-US" b="0" dirty="0" err="1"/>
              <a:t>siêu</a:t>
            </a:r>
            <a:r>
              <a:rPr lang="en-US" b="0" dirty="0"/>
              <a:t> </a:t>
            </a:r>
            <a:r>
              <a:rPr lang="en-US" b="0" dirty="0" err="1"/>
              <a:t>phân</a:t>
            </a:r>
            <a:r>
              <a:rPr lang="en-US" b="0" dirty="0"/>
              <a:t> </a:t>
            </a:r>
            <a:r>
              <a:rPr lang="en-US" b="0" dirty="0" err="1"/>
              <a:t>giải</a:t>
            </a:r>
            <a:r>
              <a:rPr lang="en-US" b="0" dirty="0"/>
              <a:t> </a:t>
            </a:r>
            <a:r>
              <a:rPr lang="en-US" b="0" dirty="0" err="1"/>
              <a:t>đa</a:t>
            </a:r>
            <a:r>
              <a:rPr lang="en-US" b="0" dirty="0"/>
              <a:t> </a:t>
            </a:r>
            <a:r>
              <a:rPr lang="en-US" b="0" dirty="0" err="1"/>
              <a:t>khung</a:t>
            </a:r>
            <a:r>
              <a:rPr lang="en-US" b="0" dirty="0"/>
              <a:t> </a:t>
            </a:r>
            <a:r>
              <a:rPr lang="en-US" b="0" dirty="0" err="1"/>
              <a:t>lợi</a:t>
            </a:r>
            <a:r>
              <a:rPr lang="en-US" b="0" baseline="0" dirty="0"/>
              <a:t> </a:t>
            </a:r>
            <a:r>
              <a:rPr lang="en-US" b="0" baseline="0" dirty="0" err="1"/>
              <a:t>dụng</a:t>
            </a:r>
            <a:r>
              <a:rPr lang="en-US" b="0" baseline="0" dirty="0"/>
              <a:t> </a:t>
            </a:r>
            <a:r>
              <a:rPr lang="en-US" b="0" baseline="0" dirty="0" err="1"/>
              <a:t>sự</a:t>
            </a:r>
            <a:r>
              <a:rPr lang="en-US" b="0" baseline="0" dirty="0"/>
              <a:t> rung </a:t>
            </a:r>
            <a:r>
              <a:rPr lang="en-US" b="0" baseline="0" dirty="0" err="1"/>
              <a:t>động</a:t>
            </a:r>
            <a:r>
              <a:rPr lang="en-US" b="0" baseline="0" dirty="0"/>
              <a:t> </a:t>
            </a:r>
            <a:r>
              <a:rPr lang="en-US" b="0" baseline="0" dirty="0" err="1"/>
              <a:t>của</a:t>
            </a:r>
            <a:r>
              <a:rPr lang="en-US" b="0" baseline="0" dirty="0"/>
              <a:t> camera </a:t>
            </a:r>
            <a:r>
              <a:rPr lang="en-US" b="0" baseline="0" dirty="0" err="1"/>
              <a:t>khi</a:t>
            </a:r>
            <a:r>
              <a:rPr lang="en-US" b="0" baseline="0" dirty="0"/>
              <a:t> </a:t>
            </a:r>
            <a:r>
              <a:rPr lang="en-US" b="0" baseline="0" dirty="0" err="1"/>
              <a:t>chụp</a:t>
            </a:r>
            <a:r>
              <a:rPr lang="en-US" b="0" baseline="0" dirty="0"/>
              <a:t>, </a:t>
            </a:r>
            <a:r>
              <a:rPr lang="en-US" b="0" baseline="0" dirty="0" err="1"/>
              <a:t>gây</a:t>
            </a:r>
            <a:r>
              <a:rPr lang="en-US" b="0" baseline="0" dirty="0"/>
              <a:t> </a:t>
            </a:r>
            <a:r>
              <a:rPr lang="en-US" b="0" baseline="0" dirty="0" err="1"/>
              <a:t>ra</a:t>
            </a:r>
            <a:r>
              <a:rPr lang="en-US" b="0" baseline="0" dirty="0"/>
              <a:t> </a:t>
            </a:r>
            <a:r>
              <a:rPr lang="en-US" b="0" baseline="0" dirty="0" err="1"/>
              <a:t>sự</a:t>
            </a:r>
            <a:r>
              <a:rPr lang="en-US" b="0" baseline="0" dirty="0"/>
              <a:t> rung </a:t>
            </a:r>
            <a:r>
              <a:rPr lang="en-US" b="0" baseline="0" dirty="0" err="1"/>
              <a:t>động</a:t>
            </a:r>
            <a:r>
              <a:rPr lang="en-US" b="0" baseline="0" dirty="0"/>
              <a:t> </a:t>
            </a:r>
            <a:r>
              <a:rPr lang="en-US" b="0" baseline="0" dirty="0" err="1"/>
              <a:t>khung</a:t>
            </a:r>
            <a:r>
              <a:rPr lang="en-US" b="0" baseline="0" dirty="0"/>
              <a:t> </a:t>
            </a:r>
            <a:r>
              <a:rPr lang="en-US" b="0" baseline="0" dirty="0" err="1"/>
              <a:t>hình</a:t>
            </a:r>
            <a:r>
              <a:rPr lang="en-US" b="0" baseline="0" dirty="0"/>
              <a:t> =&gt; </a:t>
            </a:r>
            <a:r>
              <a:rPr lang="en-US" b="0" baseline="0" dirty="0" err="1"/>
              <a:t>chính</a:t>
            </a:r>
            <a:r>
              <a:rPr lang="en-US" b="0" baseline="0" dirty="0"/>
              <a:t> </a:t>
            </a:r>
            <a:r>
              <a:rPr lang="en-US" b="0" baseline="0" dirty="0" err="1"/>
              <a:t>việc</a:t>
            </a:r>
            <a:r>
              <a:rPr lang="en-US" b="0" baseline="0" dirty="0"/>
              <a:t> </a:t>
            </a:r>
            <a:r>
              <a:rPr lang="en-US" b="0" baseline="0" dirty="0" err="1"/>
              <a:t>này</a:t>
            </a:r>
            <a:r>
              <a:rPr lang="en-US" b="0" baseline="0" dirty="0"/>
              <a:t> </a:t>
            </a:r>
            <a:r>
              <a:rPr lang="en-US" b="0" baseline="0" dirty="0" err="1"/>
              <a:t>vô</a:t>
            </a:r>
            <a:r>
              <a:rPr lang="en-US" b="0" baseline="0" dirty="0"/>
              <a:t> </a:t>
            </a:r>
            <a:r>
              <a:rPr lang="en-US" b="0" baseline="0" dirty="0" err="1"/>
              <a:t>hình</a:t>
            </a:r>
            <a:r>
              <a:rPr lang="en-US" b="0" baseline="0" dirty="0"/>
              <a:t> </a:t>
            </a:r>
            <a:r>
              <a:rPr lang="en-US" b="0" baseline="0" dirty="0" err="1"/>
              <a:t>chung</a:t>
            </a:r>
            <a:r>
              <a:rPr lang="en-US" b="0" baseline="0" dirty="0"/>
              <a:t> </a:t>
            </a:r>
            <a:r>
              <a:rPr lang="en-US" b="0" baseline="0" dirty="0" err="1"/>
              <a:t>tạo</a:t>
            </a:r>
            <a:r>
              <a:rPr lang="en-US" b="0" baseline="0" dirty="0"/>
              <a:t> </a:t>
            </a:r>
            <a:r>
              <a:rPr lang="en-US" b="0" baseline="0" dirty="0" err="1"/>
              <a:t>cac</a:t>
            </a:r>
            <a:r>
              <a:rPr lang="en-US" b="0" baseline="0" dirty="0"/>
              <a:t> </a:t>
            </a:r>
            <a:r>
              <a:rPr lang="en-US" b="0" baseline="0" dirty="0" err="1"/>
              <a:t>thông</a:t>
            </a:r>
            <a:r>
              <a:rPr lang="en-US" b="0" baseline="0" dirty="0"/>
              <a:t> tin </a:t>
            </a:r>
            <a:r>
              <a:rPr lang="en-US" b="0" baseline="0" dirty="0" err="1"/>
              <a:t>bị</a:t>
            </a:r>
            <a:r>
              <a:rPr lang="en-US" b="0" baseline="0" dirty="0"/>
              <a:t> </a:t>
            </a:r>
            <a:r>
              <a:rPr lang="en-US" b="0" baseline="0" dirty="0" err="1"/>
              <a:t>thiếu</a:t>
            </a:r>
            <a:r>
              <a:rPr lang="en-US" b="0" baseline="0" dirty="0"/>
              <a:t> </a:t>
            </a:r>
            <a:r>
              <a:rPr lang="en-US" b="0" baseline="0" dirty="0" err="1"/>
              <a:t>hụt</a:t>
            </a:r>
            <a:r>
              <a:rPr lang="en-US" b="0" dirty="0"/>
              <a:t> </a:t>
            </a:r>
            <a:r>
              <a:rPr lang="en-US" b="0" dirty="0" err="1"/>
              <a:t>từ</a:t>
            </a:r>
            <a:r>
              <a:rPr lang="en-US" b="0" baseline="0" dirty="0"/>
              <a:t> </a:t>
            </a:r>
            <a:r>
              <a:rPr lang="en-US" b="0" baseline="0" dirty="0" err="1"/>
              <a:t>đó</a:t>
            </a:r>
            <a:r>
              <a:rPr lang="en-US" b="0" baseline="0" dirty="0"/>
              <a:t> </a:t>
            </a:r>
            <a:r>
              <a:rPr lang="en-US" b="0" baseline="0" dirty="0" err="1"/>
              <a:t>tạo</a:t>
            </a:r>
            <a:r>
              <a:rPr lang="en-US" b="0" baseline="0" dirty="0"/>
              <a:t> </a:t>
            </a:r>
            <a:r>
              <a:rPr lang="en-US" b="0" baseline="0" dirty="0" err="1"/>
              <a:t>ra</a:t>
            </a:r>
            <a:r>
              <a:rPr lang="en-US" b="0" dirty="0"/>
              <a:t> </a:t>
            </a:r>
            <a:r>
              <a:rPr lang="en-US" b="0" dirty="0" err="1"/>
              <a:t>nhiều</a:t>
            </a:r>
            <a:r>
              <a:rPr lang="en-US" b="0" dirty="0"/>
              <a:t> </a:t>
            </a:r>
            <a:r>
              <a:rPr lang="en-US" b="0" dirty="0" err="1"/>
              <a:t>ảnh</a:t>
            </a:r>
            <a:r>
              <a:rPr lang="en-US" b="0" dirty="0"/>
              <a:t> LR </a:t>
            </a:r>
            <a:r>
              <a:rPr lang="en-US" b="0" dirty="0" err="1"/>
              <a:t>để</a:t>
            </a:r>
            <a:r>
              <a:rPr lang="en-US" b="0" dirty="0"/>
              <a:t> </a:t>
            </a:r>
            <a:r>
              <a:rPr lang="en-US" b="0" dirty="0" err="1"/>
              <a:t>tạo</a:t>
            </a:r>
            <a:r>
              <a:rPr lang="en-US" b="0" dirty="0"/>
              <a:t> </a:t>
            </a:r>
            <a:r>
              <a:rPr lang="en-US" b="0" dirty="0" err="1"/>
              <a:t>ra</a:t>
            </a:r>
            <a:r>
              <a:rPr lang="en-US" b="0" dirty="0"/>
              <a:t> </a:t>
            </a:r>
            <a:r>
              <a:rPr lang="en-US" b="0" dirty="0" err="1"/>
              <a:t>một</a:t>
            </a:r>
            <a:r>
              <a:rPr lang="en-US" b="0" dirty="0"/>
              <a:t> </a:t>
            </a:r>
            <a:r>
              <a:rPr lang="en-US" b="0" dirty="0" err="1"/>
              <a:t>ảnh</a:t>
            </a:r>
            <a:r>
              <a:rPr lang="en-US" b="0" dirty="0"/>
              <a:t> HR</a:t>
            </a:r>
          </a:p>
          <a:p>
            <a:r>
              <a:rPr lang="en-US" b="0" dirty="0" err="1"/>
              <a:t>Và</a:t>
            </a:r>
            <a:r>
              <a:rPr lang="en-US" b="0" baseline="0" dirty="0"/>
              <a:t> </a:t>
            </a:r>
            <a:r>
              <a:rPr lang="en-US" b="0" baseline="0" dirty="0" err="1"/>
              <a:t>nhóm</a:t>
            </a:r>
            <a:r>
              <a:rPr lang="en-US" b="0" baseline="0" dirty="0"/>
              <a:t> </a:t>
            </a:r>
            <a:r>
              <a:rPr lang="en-US" b="0" baseline="0" dirty="0" err="1"/>
              <a:t>các</a:t>
            </a:r>
            <a:r>
              <a:rPr lang="en-US" b="0" baseline="0" dirty="0"/>
              <a:t> </a:t>
            </a:r>
            <a:r>
              <a:rPr lang="en-US" b="0" baseline="0" dirty="0" err="1"/>
              <a:t>phương</a:t>
            </a:r>
            <a:r>
              <a:rPr lang="en-US" b="0" baseline="0" dirty="0"/>
              <a:t> </a:t>
            </a:r>
            <a:r>
              <a:rPr lang="en-US" b="0" baseline="0" dirty="0" err="1"/>
              <a:t>pháp</a:t>
            </a:r>
            <a:r>
              <a:rPr lang="en-US" b="0" baseline="0" dirty="0"/>
              <a:t>  </a:t>
            </a:r>
            <a:r>
              <a:rPr lang="en-US" b="0" baseline="0" dirty="0" err="1"/>
              <a:t>siêu</a:t>
            </a:r>
            <a:r>
              <a:rPr lang="en-US" b="0" baseline="0" dirty="0"/>
              <a:t> </a:t>
            </a:r>
            <a:r>
              <a:rPr lang="en-US" b="0" baseline="0" dirty="0" err="1"/>
              <a:t>phân</a:t>
            </a:r>
            <a:r>
              <a:rPr lang="en-US" b="0" baseline="0" dirty="0"/>
              <a:t> </a:t>
            </a:r>
            <a:r>
              <a:rPr lang="en-US" b="0" baseline="0" dirty="0" err="1"/>
              <a:t>giải</a:t>
            </a:r>
            <a:r>
              <a:rPr lang="en-US" b="0" baseline="0" dirty="0"/>
              <a:t> </a:t>
            </a:r>
            <a:r>
              <a:rPr lang="en-US" b="0" baseline="0" dirty="0" err="1"/>
              <a:t>ảnh</a:t>
            </a:r>
            <a:r>
              <a:rPr lang="en-US" b="0" baseline="0" dirty="0"/>
              <a:t> </a:t>
            </a:r>
            <a:r>
              <a:rPr lang="en-US" b="0" baseline="0" dirty="0" err="1"/>
              <a:t>dưa</a:t>
            </a:r>
            <a:r>
              <a:rPr lang="en-US" b="0" baseline="0" dirty="0"/>
              <a:t> </a:t>
            </a:r>
            <a:r>
              <a:rPr lang="en-US" b="0" baseline="0" dirty="0" err="1"/>
              <a:t>trên</a:t>
            </a:r>
            <a:r>
              <a:rPr lang="en-US" b="0" baseline="0" dirty="0"/>
              <a:t> </a:t>
            </a:r>
            <a:r>
              <a:rPr lang="en-US" b="0" baseline="0" dirty="0" err="1"/>
              <a:t>học</a:t>
            </a:r>
            <a:r>
              <a:rPr lang="en-US" b="0" baseline="0" dirty="0"/>
              <a:t> </a:t>
            </a:r>
            <a:r>
              <a:rPr lang="en-US" b="0" baseline="0" dirty="0" err="1"/>
              <a:t>sâu</a:t>
            </a:r>
            <a:endParaRPr lang="en-US" b="0" dirty="0"/>
          </a:p>
          <a:p>
            <a:endParaRPr lang="en-US" b="0" dirty="0"/>
          </a:p>
          <a:p>
            <a:r>
              <a:rPr lang="en-US" b="1" dirty="0" err="1"/>
              <a:t>Đặt</a:t>
            </a:r>
            <a:r>
              <a:rPr lang="en-US" b="1" dirty="0"/>
              <a:t> </a:t>
            </a:r>
            <a:r>
              <a:rPr lang="en-US" b="1" dirty="0" err="1"/>
              <a:t>vấn</a:t>
            </a:r>
            <a:r>
              <a:rPr lang="en-US" b="1" dirty="0"/>
              <a:t> </a:t>
            </a:r>
            <a:r>
              <a:rPr lang="en-US" b="1" dirty="0" err="1"/>
              <a:t>đề</a:t>
            </a:r>
            <a:r>
              <a:rPr lang="en-US" b="1" dirty="0"/>
              <a:t>: </a:t>
            </a:r>
            <a:r>
              <a:rPr lang="en-US" b="0" dirty="0" err="1"/>
              <a:t>Các</a:t>
            </a:r>
            <a:r>
              <a:rPr lang="en-US" b="0" baseline="0" dirty="0"/>
              <a:t> </a:t>
            </a:r>
            <a:r>
              <a:rPr lang="en-US" b="0" baseline="0" dirty="0" err="1"/>
              <a:t>cách</a:t>
            </a:r>
            <a:r>
              <a:rPr lang="en-US" b="0" baseline="0" dirty="0"/>
              <a:t> </a:t>
            </a:r>
            <a:r>
              <a:rPr lang="en-US" b="0" baseline="0" dirty="0" err="1"/>
              <a:t>tiếp</a:t>
            </a:r>
            <a:r>
              <a:rPr lang="en-US" b="0" baseline="0" dirty="0"/>
              <a:t> </a:t>
            </a:r>
            <a:r>
              <a:rPr lang="en-US" b="0" baseline="0" dirty="0" err="1"/>
              <a:t>cận</a:t>
            </a:r>
            <a:r>
              <a:rPr lang="en-US" b="0" baseline="0" dirty="0"/>
              <a:t> </a:t>
            </a:r>
            <a:r>
              <a:rPr lang="en-US" b="0" baseline="0" dirty="0" err="1"/>
              <a:t>trước</a:t>
            </a:r>
            <a:r>
              <a:rPr lang="en-US" b="0" baseline="0" dirty="0"/>
              <a:t> </a:t>
            </a:r>
            <a:r>
              <a:rPr lang="en-US" b="0" baseline="0" dirty="0" err="1"/>
              <a:t>đây</a:t>
            </a:r>
            <a:r>
              <a:rPr lang="en-US" b="0" baseline="0" dirty="0"/>
              <a:t> </a:t>
            </a:r>
            <a:r>
              <a:rPr lang="en-US" b="0" baseline="0" dirty="0" err="1"/>
              <a:t>có</a:t>
            </a:r>
            <a:r>
              <a:rPr lang="en-US" b="0" baseline="0" dirty="0"/>
              <a:t> </a:t>
            </a:r>
            <a:r>
              <a:rPr lang="en-US" b="1" baseline="0" dirty="0" err="1"/>
              <a:t>nhươc</a:t>
            </a:r>
            <a:r>
              <a:rPr lang="en-US" b="1" baseline="0" dirty="0"/>
              <a:t> </a:t>
            </a:r>
            <a:r>
              <a:rPr lang="en-US" b="1" baseline="0" dirty="0" err="1"/>
              <a:t>điểm</a:t>
            </a:r>
            <a:r>
              <a:rPr lang="en-US" b="1" baseline="0" dirty="0"/>
              <a:t> </a:t>
            </a:r>
            <a:r>
              <a:rPr lang="en-US" b="1" baseline="0" dirty="0" err="1"/>
              <a:t>là</a:t>
            </a:r>
            <a:r>
              <a:rPr lang="en-US" b="1" baseline="0" dirty="0"/>
              <a:t> </a:t>
            </a:r>
            <a:r>
              <a:rPr lang="en-US" b="1" baseline="0" dirty="0" err="1"/>
              <a:t>khi</a:t>
            </a:r>
            <a:r>
              <a:rPr lang="en-US" b="1" baseline="0" dirty="0"/>
              <a:t> up-scaling </a:t>
            </a:r>
            <a:r>
              <a:rPr lang="en-US" b="1" baseline="0" dirty="0" err="1"/>
              <a:t>cao</a:t>
            </a:r>
            <a:r>
              <a:rPr lang="en-US" b="1" baseline="0" dirty="0"/>
              <a:t> chi </a:t>
            </a:r>
            <a:r>
              <a:rPr lang="en-US" b="1" baseline="0" dirty="0" err="1"/>
              <a:t>tiết</a:t>
            </a:r>
            <a:r>
              <a:rPr lang="en-US" b="1" baseline="0" dirty="0"/>
              <a:t> </a:t>
            </a:r>
            <a:r>
              <a:rPr lang="en-US" b="1" baseline="0" dirty="0" err="1"/>
              <a:t>ảnh</a:t>
            </a:r>
            <a:r>
              <a:rPr lang="en-US" b="1" baseline="0" dirty="0"/>
              <a:t> </a:t>
            </a:r>
            <a:r>
              <a:rPr lang="en-US" b="1" baseline="0" dirty="0" err="1"/>
              <a:t>không</a:t>
            </a:r>
            <a:r>
              <a:rPr lang="en-US" b="1" baseline="0" dirty="0"/>
              <a:t> </a:t>
            </a:r>
            <a:r>
              <a:rPr lang="en-US" b="1" baseline="0" dirty="0" err="1"/>
              <a:t>được</a:t>
            </a:r>
            <a:r>
              <a:rPr lang="en-US" b="1" baseline="0" dirty="0"/>
              <a:t> </a:t>
            </a:r>
            <a:r>
              <a:rPr lang="en-US" b="1" baseline="0" dirty="0" err="1"/>
              <a:t>khôi</a:t>
            </a:r>
            <a:r>
              <a:rPr lang="en-US" b="1" baseline="0" dirty="0"/>
              <a:t> </a:t>
            </a:r>
            <a:r>
              <a:rPr lang="en-US" b="1" baseline="0" dirty="0" err="1"/>
              <a:t>phục</a:t>
            </a:r>
            <a:r>
              <a:rPr lang="en-US" b="1" baseline="0" dirty="0"/>
              <a:t> </a:t>
            </a:r>
            <a:r>
              <a:rPr lang="en-US" b="1" baseline="0" dirty="0" err="1"/>
              <a:t>tốt</a:t>
            </a:r>
            <a:r>
              <a:rPr lang="en-US" b="1" baseline="0" dirty="0"/>
              <a:t>, </a:t>
            </a:r>
            <a:r>
              <a:rPr lang="en-US" b="0" baseline="0" dirty="0" err="1"/>
              <a:t>ảnh</a:t>
            </a:r>
            <a:r>
              <a:rPr lang="en-US" b="0" baseline="0" dirty="0"/>
              <a:t> </a:t>
            </a:r>
            <a:r>
              <a:rPr lang="en-US" b="0" baseline="0" dirty="0" err="1"/>
              <a:t>bị</a:t>
            </a:r>
            <a:r>
              <a:rPr lang="en-US" b="0" baseline="0" dirty="0"/>
              <a:t> </a:t>
            </a:r>
            <a:r>
              <a:rPr lang="en-US" b="0" baseline="0" dirty="0" err="1"/>
              <a:t>răng</a:t>
            </a:r>
            <a:r>
              <a:rPr lang="en-US" b="0" baseline="0" dirty="0"/>
              <a:t> </a:t>
            </a:r>
            <a:r>
              <a:rPr lang="en-US" b="0" baseline="0" dirty="0" err="1"/>
              <a:t>cưa</a:t>
            </a:r>
            <a:r>
              <a:rPr lang="en-US" b="0" baseline="0" dirty="0"/>
              <a:t> </a:t>
            </a:r>
            <a:r>
              <a:rPr lang="en-US" b="0" baseline="0" dirty="0" err="1"/>
              <a:t>hoặc</a:t>
            </a:r>
            <a:r>
              <a:rPr lang="en-US" b="0" baseline="0" dirty="0"/>
              <a:t> </a:t>
            </a:r>
            <a:r>
              <a:rPr lang="en-US" b="0" baseline="0" dirty="0" err="1"/>
              <a:t>bị</a:t>
            </a:r>
            <a:r>
              <a:rPr lang="en-US" b="0" baseline="0" dirty="0"/>
              <a:t> </a:t>
            </a:r>
            <a:r>
              <a:rPr lang="en-US" b="0" baseline="0" dirty="0" err="1"/>
              <a:t>mờ</a:t>
            </a:r>
            <a:r>
              <a:rPr lang="en-US" b="0" baseline="0" dirty="0"/>
              <a:t>. </a:t>
            </a:r>
            <a:r>
              <a:rPr lang="en-US" b="0" baseline="0" dirty="0" err="1"/>
              <a:t>Vậy</a:t>
            </a:r>
            <a:r>
              <a:rPr lang="en-US" b="0" baseline="0" dirty="0"/>
              <a:t> </a:t>
            </a:r>
            <a:r>
              <a:rPr lang="en-US" b="0" baseline="0" dirty="0" err="1"/>
              <a:t>câu</a:t>
            </a:r>
            <a:r>
              <a:rPr lang="en-US" b="0" baseline="0" dirty="0"/>
              <a:t> </a:t>
            </a:r>
            <a:r>
              <a:rPr lang="en-US" b="0" baseline="0" dirty="0" err="1"/>
              <a:t>hỏi</a:t>
            </a:r>
            <a:r>
              <a:rPr lang="en-US" b="0" baseline="0" dirty="0"/>
              <a:t> </a:t>
            </a:r>
            <a:r>
              <a:rPr lang="en-US" b="0" baseline="0" dirty="0" err="1"/>
              <a:t>đặt</a:t>
            </a:r>
            <a:r>
              <a:rPr lang="en-US" b="0" baseline="0" dirty="0"/>
              <a:t> </a:t>
            </a:r>
            <a:r>
              <a:rPr lang="en-US" b="0" baseline="0" dirty="0" err="1"/>
              <a:t>ra</a:t>
            </a:r>
            <a:r>
              <a:rPr lang="en-US" b="0" baseline="0" dirty="0"/>
              <a:t> </a:t>
            </a:r>
            <a:r>
              <a:rPr lang="en-US" b="0" baseline="0" dirty="0" err="1"/>
              <a:t>là</a:t>
            </a:r>
            <a:r>
              <a:rPr lang="en-US" b="1" dirty="0"/>
              <a:t> </a:t>
            </a:r>
            <a:r>
              <a:rPr lang="en-US" b="0" dirty="0" err="1"/>
              <a:t>làm</a:t>
            </a:r>
            <a:r>
              <a:rPr lang="en-US" b="0" dirty="0"/>
              <a:t> </a:t>
            </a:r>
            <a:r>
              <a:rPr lang="en-US" b="0" dirty="0" err="1"/>
              <a:t>sao</a:t>
            </a:r>
            <a:r>
              <a:rPr lang="en-US" b="0" dirty="0"/>
              <a:t> </a:t>
            </a:r>
            <a:r>
              <a:rPr lang="en-US" b="0" dirty="0" err="1"/>
              <a:t>để</a:t>
            </a:r>
            <a:r>
              <a:rPr lang="en-US" b="0" dirty="0"/>
              <a:t> </a:t>
            </a:r>
            <a:r>
              <a:rPr lang="en-US" b="0" dirty="0" err="1"/>
              <a:t>tăng</a:t>
            </a:r>
            <a:r>
              <a:rPr lang="en-US" b="0" dirty="0"/>
              <a:t> </a:t>
            </a:r>
            <a:r>
              <a:rPr lang="en-US" b="0" dirty="0" err="1"/>
              <a:t>kích</a:t>
            </a:r>
            <a:r>
              <a:rPr lang="en-US" b="0" dirty="0"/>
              <a:t> </a:t>
            </a:r>
            <a:r>
              <a:rPr lang="en-US" b="0" dirty="0" err="1"/>
              <a:t>thước</a:t>
            </a:r>
            <a:r>
              <a:rPr lang="en-US" b="0" dirty="0"/>
              <a:t> </a:t>
            </a:r>
            <a:r>
              <a:rPr lang="en-US" b="0" dirty="0" err="1"/>
              <a:t>ảnh</a:t>
            </a:r>
            <a:r>
              <a:rPr lang="en-US" b="0" dirty="0"/>
              <a:t> </a:t>
            </a:r>
            <a:r>
              <a:rPr lang="en-US" b="0" dirty="0" err="1"/>
              <a:t>mà</a:t>
            </a:r>
            <a:r>
              <a:rPr lang="en-US" b="0" dirty="0"/>
              <a:t> </a:t>
            </a:r>
            <a:r>
              <a:rPr lang="en-US" b="0" dirty="0" err="1"/>
              <a:t>vẫn</a:t>
            </a:r>
            <a:r>
              <a:rPr lang="en-US" b="0" dirty="0"/>
              <a:t> </a:t>
            </a:r>
            <a:r>
              <a:rPr lang="en-US" b="0" dirty="0" err="1"/>
              <a:t>đảm</a:t>
            </a:r>
            <a:r>
              <a:rPr lang="en-US" b="0" dirty="0"/>
              <a:t> </a:t>
            </a:r>
            <a:r>
              <a:rPr lang="en-US" b="0" dirty="0" err="1"/>
              <a:t>bảo</a:t>
            </a:r>
            <a:r>
              <a:rPr lang="en-US" b="0" dirty="0"/>
              <a:t> </a:t>
            </a:r>
            <a:r>
              <a:rPr lang="en-US" b="0" dirty="0" err="1"/>
              <a:t>được</a:t>
            </a:r>
            <a:r>
              <a:rPr lang="en-US" b="0" dirty="0"/>
              <a:t> chi </a:t>
            </a:r>
            <a:r>
              <a:rPr lang="en-US" b="0" dirty="0" err="1"/>
              <a:t>tiết</a:t>
            </a:r>
            <a:r>
              <a:rPr lang="en-US" b="0" dirty="0"/>
              <a:t> </a:t>
            </a:r>
            <a:r>
              <a:rPr lang="en-US" b="0" dirty="0" err="1"/>
              <a:t>ảnh</a:t>
            </a:r>
            <a:r>
              <a:rPr lang="en-US" b="0" dirty="0"/>
              <a:t> </a:t>
            </a:r>
            <a:r>
              <a:rPr lang="en-US" b="0" dirty="0" err="1"/>
              <a:t>được</a:t>
            </a:r>
            <a:r>
              <a:rPr lang="en-US" b="0" dirty="0"/>
              <a:t> </a:t>
            </a:r>
            <a:r>
              <a:rPr lang="en-US" b="0" dirty="0" err="1"/>
              <a:t>giữ</a:t>
            </a:r>
            <a:r>
              <a:rPr lang="en-US" b="0" dirty="0"/>
              <a:t> </a:t>
            </a:r>
            <a:r>
              <a:rPr lang="en-US" b="0" dirty="0" err="1"/>
              <a:t>nguyên</a:t>
            </a:r>
            <a:r>
              <a:rPr lang="en-US" b="0" dirty="0"/>
              <a:t> </a:t>
            </a:r>
          </a:p>
          <a:p>
            <a:endParaRPr lang="en-US" b="0" dirty="0"/>
          </a:p>
          <a:p>
            <a:r>
              <a:rPr lang="en-US" b="1" dirty="0" err="1"/>
              <a:t>Tư</a:t>
            </a:r>
            <a:r>
              <a:rPr lang="en-US" b="1" dirty="0"/>
              <a:t> </a:t>
            </a:r>
            <a:r>
              <a:rPr lang="en-US" b="1" dirty="0" err="1"/>
              <a:t>tưởng</a:t>
            </a:r>
            <a:r>
              <a:rPr lang="en-US" b="1" dirty="0"/>
              <a:t> SRGANs: </a:t>
            </a:r>
            <a:r>
              <a:rPr lang="en-US" b="0" dirty="0" err="1"/>
              <a:t>Một</a:t>
            </a:r>
            <a:r>
              <a:rPr lang="en-US" b="0" dirty="0"/>
              <a:t> </a:t>
            </a:r>
            <a:r>
              <a:rPr lang="en-US" b="0" dirty="0" err="1"/>
              <a:t>cách</a:t>
            </a:r>
            <a:r>
              <a:rPr lang="en-US" b="0" dirty="0"/>
              <a:t> </a:t>
            </a:r>
            <a:r>
              <a:rPr lang="en-US" b="0" dirty="0" err="1"/>
              <a:t>tiếp</a:t>
            </a:r>
            <a:r>
              <a:rPr lang="en-US" b="0" dirty="0"/>
              <a:t> </a:t>
            </a:r>
            <a:r>
              <a:rPr lang="en-US" b="0" dirty="0" err="1"/>
              <a:t>cận</a:t>
            </a:r>
            <a:r>
              <a:rPr lang="en-US" b="0" dirty="0"/>
              <a:t> </a:t>
            </a:r>
            <a:r>
              <a:rPr lang="en-US" b="0" dirty="0" err="1"/>
              <a:t>mới</a:t>
            </a:r>
            <a:r>
              <a:rPr lang="en-US" b="0" dirty="0"/>
              <a:t> </a:t>
            </a:r>
            <a:r>
              <a:rPr lang="en-US" b="0" dirty="0" err="1"/>
              <a:t>được</a:t>
            </a:r>
            <a:r>
              <a:rPr lang="en-US" b="0" dirty="0"/>
              <a:t> </a:t>
            </a:r>
            <a:r>
              <a:rPr lang="en-US" b="0" dirty="0" err="1"/>
              <a:t>rất</a:t>
            </a:r>
            <a:r>
              <a:rPr lang="en-US" b="0" dirty="0"/>
              <a:t> </a:t>
            </a:r>
            <a:r>
              <a:rPr lang="en-US" b="0" dirty="0" err="1"/>
              <a:t>nhiều</a:t>
            </a:r>
            <a:r>
              <a:rPr lang="en-US" b="0" dirty="0"/>
              <a:t> </a:t>
            </a:r>
            <a:r>
              <a:rPr lang="en-US" b="0" dirty="0" err="1"/>
              <a:t>sự</a:t>
            </a:r>
            <a:r>
              <a:rPr lang="en-US" b="0" dirty="0"/>
              <a:t> </a:t>
            </a:r>
            <a:r>
              <a:rPr lang="en-US" b="0" dirty="0" err="1"/>
              <a:t>quan</a:t>
            </a:r>
            <a:r>
              <a:rPr lang="en-US" b="0" dirty="0"/>
              <a:t> </a:t>
            </a:r>
            <a:r>
              <a:rPr lang="en-US" b="0" dirty="0" err="1"/>
              <a:t>tâm</a:t>
            </a:r>
            <a:r>
              <a:rPr lang="en-US" b="0" dirty="0"/>
              <a:t> </a:t>
            </a:r>
            <a:r>
              <a:rPr lang="en-US" b="0" dirty="0" err="1"/>
              <a:t>là</a:t>
            </a:r>
            <a:r>
              <a:rPr lang="en-US" b="0" dirty="0"/>
              <a:t> </a:t>
            </a:r>
            <a:r>
              <a:rPr lang="en-US" b="0" dirty="0" err="1"/>
              <a:t>sử</a:t>
            </a:r>
            <a:r>
              <a:rPr lang="en-US" b="0" dirty="0"/>
              <a:t> dung </a:t>
            </a:r>
            <a:r>
              <a:rPr lang="en-US" b="0" dirty="0" err="1"/>
              <a:t>mô</a:t>
            </a:r>
            <a:r>
              <a:rPr lang="en-US" b="0" dirty="0"/>
              <a:t> </a:t>
            </a:r>
            <a:r>
              <a:rPr lang="en-US" b="0" dirty="0" err="1"/>
              <a:t>hình</a:t>
            </a:r>
            <a:r>
              <a:rPr lang="en-US" b="0" dirty="0"/>
              <a:t> GAN </a:t>
            </a:r>
            <a:r>
              <a:rPr lang="en-US" b="0" dirty="0" err="1"/>
              <a:t>trong</a:t>
            </a:r>
            <a:r>
              <a:rPr lang="en-US" b="0" dirty="0"/>
              <a:t> </a:t>
            </a:r>
            <a:r>
              <a:rPr lang="en-US" b="0" dirty="0" err="1"/>
              <a:t>siêu</a:t>
            </a:r>
            <a:r>
              <a:rPr lang="en-US" b="0" dirty="0"/>
              <a:t> </a:t>
            </a:r>
            <a:r>
              <a:rPr lang="en-US" b="0" dirty="0" err="1"/>
              <a:t>phân</a:t>
            </a:r>
            <a:r>
              <a:rPr lang="en-US" b="0" dirty="0"/>
              <a:t> </a:t>
            </a:r>
            <a:r>
              <a:rPr lang="en-US" b="0" dirty="0" err="1"/>
              <a:t>giải</a:t>
            </a:r>
            <a:r>
              <a:rPr lang="en-US" b="0" dirty="0"/>
              <a:t> </a:t>
            </a:r>
            <a:r>
              <a:rPr lang="en-US" b="0" dirty="0" err="1"/>
              <a:t>ảnh</a:t>
            </a:r>
            <a:endParaRPr lang="en-US" b="0" dirty="0"/>
          </a:p>
          <a:p>
            <a:r>
              <a:rPr lang="en-US" dirty="0" err="1"/>
              <a:t>Là</a:t>
            </a:r>
            <a:r>
              <a:rPr lang="en-US" dirty="0"/>
              <a:t> </a:t>
            </a:r>
            <a:r>
              <a:rPr lang="en-US" dirty="0" err="1"/>
              <a:t>mạng</a:t>
            </a:r>
            <a:r>
              <a:rPr lang="en-US" dirty="0"/>
              <a:t> </a:t>
            </a:r>
            <a:r>
              <a:rPr lang="en-US" dirty="0" err="1"/>
              <a:t>siêu</a:t>
            </a:r>
            <a:r>
              <a:rPr lang="en-US" dirty="0"/>
              <a:t> </a:t>
            </a:r>
            <a:r>
              <a:rPr lang="en-US" dirty="0" err="1"/>
              <a:t>phân</a:t>
            </a:r>
            <a:r>
              <a:rPr lang="en-US" dirty="0"/>
              <a:t> </a:t>
            </a:r>
            <a:r>
              <a:rPr lang="en-US" dirty="0" err="1"/>
              <a:t>giải</a:t>
            </a:r>
            <a:r>
              <a:rPr lang="en-US" dirty="0"/>
              <a:t> </a:t>
            </a:r>
            <a:r>
              <a:rPr lang="en-US" dirty="0" err="1"/>
              <a:t>ảnh</a:t>
            </a:r>
            <a:r>
              <a:rPr lang="en-US" dirty="0"/>
              <a:t> </a:t>
            </a:r>
            <a:r>
              <a:rPr lang="en-US" dirty="0" err="1"/>
              <a:t>dựa</a:t>
            </a:r>
            <a:r>
              <a:rPr lang="en-US" dirty="0"/>
              <a:t> </a:t>
            </a:r>
            <a:r>
              <a:rPr lang="en-US" dirty="0" err="1"/>
              <a:t>trên</a:t>
            </a:r>
            <a:r>
              <a:rPr lang="en-US" dirty="0"/>
              <a:t> </a:t>
            </a:r>
            <a:r>
              <a:rPr lang="en-US" dirty="0" err="1"/>
              <a:t>cơ</a:t>
            </a:r>
            <a:r>
              <a:rPr lang="en-US" dirty="0"/>
              <a:t> </a:t>
            </a:r>
            <a:r>
              <a:rPr lang="en-US" dirty="0" err="1"/>
              <a:t>chế</a:t>
            </a:r>
            <a:r>
              <a:rPr lang="en-US" dirty="0"/>
              <a:t> </a:t>
            </a:r>
            <a:r>
              <a:rPr lang="en-US" dirty="0" err="1"/>
              <a:t>ước</a:t>
            </a:r>
            <a:r>
              <a:rPr lang="en-US" dirty="0"/>
              <a:t> </a:t>
            </a:r>
            <a:r>
              <a:rPr lang="en-US" dirty="0" err="1"/>
              <a:t>lượng</a:t>
            </a:r>
            <a:r>
              <a:rPr lang="en-US" dirty="0"/>
              <a:t> </a:t>
            </a:r>
            <a:r>
              <a:rPr lang="en-US" dirty="0" err="1"/>
              <a:t>ra</a:t>
            </a:r>
            <a:r>
              <a:rPr lang="en-US" dirty="0"/>
              <a:t> </a:t>
            </a:r>
            <a:r>
              <a:rPr lang="en-US" dirty="0" err="1"/>
              <a:t>mạng</a:t>
            </a:r>
            <a:r>
              <a:rPr lang="en-US" dirty="0"/>
              <a:t> </a:t>
            </a:r>
            <a:r>
              <a:rPr lang="en-US" dirty="0" err="1"/>
              <a:t>sinh</a:t>
            </a:r>
            <a:r>
              <a:rPr lang="en-US" dirty="0"/>
              <a:t> G(z) </a:t>
            </a:r>
            <a:r>
              <a:rPr lang="en-US" dirty="0" err="1"/>
              <a:t>để</a:t>
            </a:r>
            <a:r>
              <a:rPr lang="en-US" dirty="0"/>
              <a:t> generate </a:t>
            </a:r>
            <a:r>
              <a:rPr lang="en-US" dirty="0" err="1"/>
              <a:t>ra</a:t>
            </a:r>
            <a:r>
              <a:rPr lang="en-US" dirty="0"/>
              <a:t> </a:t>
            </a:r>
            <a:r>
              <a:rPr lang="en-US" dirty="0" err="1"/>
              <a:t>ảnh</a:t>
            </a:r>
            <a:r>
              <a:rPr lang="en-US" dirty="0"/>
              <a:t> HR </a:t>
            </a:r>
            <a:r>
              <a:rPr lang="en-US" dirty="0" err="1"/>
              <a:t>dựa</a:t>
            </a:r>
            <a:r>
              <a:rPr lang="en-US" dirty="0"/>
              <a:t> </a:t>
            </a:r>
            <a:r>
              <a:rPr lang="en-US" dirty="0" err="1"/>
              <a:t>trên</a:t>
            </a:r>
            <a:r>
              <a:rPr lang="en-US" dirty="0"/>
              <a:t> latent </a:t>
            </a:r>
            <a:r>
              <a:rPr lang="en-US" dirty="0" err="1"/>
              <a:t>là</a:t>
            </a:r>
            <a:r>
              <a:rPr lang="en-US" dirty="0"/>
              <a:t> </a:t>
            </a:r>
            <a:r>
              <a:rPr lang="en-US" dirty="0" err="1"/>
              <a:t>ảnh</a:t>
            </a:r>
            <a:r>
              <a:rPr lang="en-US" dirty="0"/>
              <a:t> LR</a:t>
            </a:r>
          </a:p>
          <a:p>
            <a:endParaRPr lang="en-US" dirty="0"/>
          </a:p>
        </p:txBody>
      </p:sp>
      <p:sp>
        <p:nvSpPr>
          <p:cNvPr id="4" name="Slide Number Placeholder 3"/>
          <p:cNvSpPr>
            <a:spLocks noGrp="1"/>
          </p:cNvSpPr>
          <p:nvPr>
            <p:ph type="sldNum" sz="quarter" idx="5"/>
          </p:nvPr>
        </p:nvSpPr>
        <p:spPr/>
        <p:txBody>
          <a:bodyPr/>
          <a:lstStyle/>
          <a:p>
            <a:pPr>
              <a:defRPr/>
            </a:pPr>
            <a:fld id="{FC65170B-CA6E-4BD2-B10A-5B29D4042321}" type="slidenum">
              <a:rPr lang="ko-KR" altLang="en-US" smtClean="0"/>
              <a:pPr>
                <a:defRPr/>
              </a:pPr>
              <a:t>9</a:t>
            </a:fld>
            <a:endParaRPr lang="en-US" altLang="ko-KR"/>
          </a:p>
        </p:txBody>
      </p:sp>
    </p:spTree>
    <p:extLst>
      <p:ext uri="{BB962C8B-B14F-4D97-AF65-F5344CB8AC3E}">
        <p14:creationId xmlns:p14="http://schemas.microsoft.com/office/powerpoint/2010/main" val="7664158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9"/>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600204"/>
            <a:ext cx="8229600" cy="452596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2"/>
            <a:ext cx="2057400"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42"/>
            <a:ext cx="6019800" cy="585152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457200" y="1600204"/>
            <a:ext cx="8229600" cy="45259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4"/>
            <a:ext cx="7772400" cy="1362075"/>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457200" y="1600204"/>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4"/>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7"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7"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1" y="273054"/>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3"/>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52" r:id="rId1"/>
    <p:sldLayoutId id="2147483653" r:id="rId2"/>
    <p:sldLayoutId id="2147483654" r:id="rId3"/>
    <p:sldLayoutId id="2147483655" r:id="rId4"/>
    <p:sldLayoutId id="2147483656" r:id="rId5"/>
    <p:sldLayoutId id="2147483657" r:id="rId6"/>
    <p:sldLayoutId id="2147483658" r:id="rId7"/>
    <p:sldLayoutId id="2147483659" r:id="rId8"/>
    <p:sldLayoutId id="2147483660" r:id="rId9"/>
    <p:sldLayoutId id="2147483661" r:id="rId10"/>
    <p:sldLayoutId id="2147483662" r:id="rId11"/>
  </p:sldLayoutIdLst>
  <p:hf hdr="0" dt="0"/>
  <p:txStyles>
    <p:titleStyle>
      <a:lvl1pPr algn="ctr" rtl="0" eaLnBrk="0" fontAlgn="base" latinLnBrk="1" hangingPunct="0">
        <a:spcBef>
          <a:spcPct val="0"/>
        </a:spcBef>
        <a:spcAft>
          <a:spcPct val="0"/>
        </a:spcAft>
        <a:defRPr kumimoji="1" sz="4400">
          <a:solidFill>
            <a:schemeClr val="tx2"/>
          </a:solidFill>
          <a:latin typeface="+mj-lt"/>
          <a:ea typeface="+mj-ea"/>
          <a:cs typeface="+mj-cs"/>
        </a:defRPr>
      </a:lvl1pPr>
      <a:lvl2pPr algn="ctr" rtl="0" eaLnBrk="0" fontAlgn="base" latinLnBrk="1" hangingPunct="0">
        <a:spcBef>
          <a:spcPct val="0"/>
        </a:spcBef>
        <a:spcAft>
          <a:spcPct val="0"/>
        </a:spcAft>
        <a:defRPr kumimoji="1" sz="4400">
          <a:solidFill>
            <a:schemeClr val="tx2"/>
          </a:solidFill>
          <a:latin typeface="굴림" pitchFamily="50" charset="-127"/>
          <a:ea typeface="굴림" pitchFamily="50" charset="-127"/>
        </a:defRPr>
      </a:lvl2pPr>
      <a:lvl3pPr algn="ctr" rtl="0" eaLnBrk="0" fontAlgn="base" latinLnBrk="1" hangingPunct="0">
        <a:spcBef>
          <a:spcPct val="0"/>
        </a:spcBef>
        <a:spcAft>
          <a:spcPct val="0"/>
        </a:spcAft>
        <a:defRPr kumimoji="1" sz="4400">
          <a:solidFill>
            <a:schemeClr val="tx2"/>
          </a:solidFill>
          <a:latin typeface="굴림" pitchFamily="50" charset="-127"/>
          <a:ea typeface="굴림" pitchFamily="50" charset="-127"/>
        </a:defRPr>
      </a:lvl3pPr>
      <a:lvl4pPr algn="ctr" rtl="0" eaLnBrk="0" fontAlgn="base" latinLnBrk="1" hangingPunct="0">
        <a:spcBef>
          <a:spcPct val="0"/>
        </a:spcBef>
        <a:spcAft>
          <a:spcPct val="0"/>
        </a:spcAft>
        <a:defRPr kumimoji="1" sz="4400">
          <a:solidFill>
            <a:schemeClr val="tx2"/>
          </a:solidFill>
          <a:latin typeface="굴림" pitchFamily="50" charset="-127"/>
          <a:ea typeface="굴림" pitchFamily="50" charset="-127"/>
        </a:defRPr>
      </a:lvl4pPr>
      <a:lvl5pPr algn="ctr" rtl="0" eaLnBrk="0" fontAlgn="base" latinLnBrk="1" hangingPunct="0">
        <a:spcBef>
          <a:spcPct val="0"/>
        </a:spcBef>
        <a:spcAft>
          <a:spcPct val="0"/>
        </a:spcAft>
        <a:defRPr kumimoji="1" sz="4400">
          <a:solidFill>
            <a:schemeClr val="tx2"/>
          </a:solidFill>
          <a:latin typeface="굴림" pitchFamily="50" charset="-127"/>
          <a:ea typeface="굴림" pitchFamily="50" charset="-127"/>
        </a:defRPr>
      </a:lvl5pPr>
      <a:lvl6pPr marL="457200" algn="ctr" rtl="0" fontAlgn="base" latinLnBrk="1">
        <a:spcBef>
          <a:spcPct val="0"/>
        </a:spcBef>
        <a:spcAft>
          <a:spcPct val="0"/>
        </a:spcAft>
        <a:defRPr kumimoji="1" sz="4400">
          <a:solidFill>
            <a:schemeClr val="tx2"/>
          </a:solidFill>
          <a:latin typeface="굴림" pitchFamily="50" charset="-127"/>
          <a:ea typeface="굴림" pitchFamily="50" charset="-127"/>
        </a:defRPr>
      </a:lvl6pPr>
      <a:lvl7pPr marL="914400" algn="ctr" rtl="0" fontAlgn="base" latinLnBrk="1">
        <a:spcBef>
          <a:spcPct val="0"/>
        </a:spcBef>
        <a:spcAft>
          <a:spcPct val="0"/>
        </a:spcAft>
        <a:defRPr kumimoji="1" sz="4400">
          <a:solidFill>
            <a:schemeClr val="tx2"/>
          </a:solidFill>
          <a:latin typeface="굴림" pitchFamily="50" charset="-127"/>
          <a:ea typeface="굴림" pitchFamily="50" charset="-127"/>
        </a:defRPr>
      </a:lvl7pPr>
      <a:lvl8pPr marL="1371600" algn="ctr" rtl="0" fontAlgn="base" latinLnBrk="1">
        <a:spcBef>
          <a:spcPct val="0"/>
        </a:spcBef>
        <a:spcAft>
          <a:spcPct val="0"/>
        </a:spcAft>
        <a:defRPr kumimoji="1" sz="4400">
          <a:solidFill>
            <a:schemeClr val="tx2"/>
          </a:solidFill>
          <a:latin typeface="굴림" pitchFamily="50" charset="-127"/>
          <a:ea typeface="굴림" pitchFamily="50" charset="-127"/>
        </a:defRPr>
      </a:lvl8pPr>
      <a:lvl9pPr marL="1828800" algn="ctr" rtl="0" fontAlgn="base" latinLnBrk="1">
        <a:spcBef>
          <a:spcPct val="0"/>
        </a:spcBef>
        <a:spcAft>
          <a:spcPct val="0"/>
        </a:spcAft>
        <a:defRPr kumimoji="1" sz="4400">
          <a:solidFill>
            <a:schemeClr val="tx2"/>
          </a:solidFill>
          <a:latin typeface="굴림" pitchFamily="50" charset="-127"/>
          <a:ea typeface="굴림" pitchFamily="50" charset="-127"/>
        </a:defRPr>
      </a:lvl9pPr>
    </p:titleStyle>
    <p:bodyStyle>
      <a:lvl1pPr marL="342900" indent="-342900" algn="l" rtl="0" eaLnBrk="0" fontAlgn="base" latinLnBrk="1"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latinLnBrk="1" hangingPunct="0">
        <a:spcBef>
          <a:spcPct val="20000"/>
        </a:spcBef>
        <a:spcAft>
          <a:spcPct val="0"/>
        </a:spcAft>
        <a:buChar char="–"/>
        <a:defRPr kumimoji="1" sz="2800">
          <a:solidFill>
            <a:schemeClr val="tx1"/>
          </a:solidFill>
          <a:latin typeface="+mn-lt"/>
          <a:ea typeface="+mn-ea"/>
        </a:defRPr>
      </a:lvl2pPr>
      <a:lvl3pPr marL="1143000" indent="-228600" algn="l" rtl="0" eaLnBrk="0" fontAlgn="base" latinLnBrk="1" hangingPunct="0">
        <a:spcBef>
          <a:spcPct val="20000"/>
        </a:spcBef>
        <a:spcAft>
          <a:spcPct val="0"/>
        </a:spcAft>
        <a:buChar char="•"/>
        <a:defRPr kumimoji="1" sz="2400">
          <a:solidFill>
            <a:schemeClr val="tx1"/>
          </a:solidFill>
          <a:latin typeface="+mn-lt"/>
          <a:ea typeface="+mn-ea"/>
        </a:defRPr>
      </a:lvl3pPr>
      <a:lvl4pPr marL="1600200" indent="-228600" algn="l" rtl="0" eaLnBrk="0" fontAlgn="base" latinLnBrk="1" hangingPunct="0">
        <a:spcBef>
          <a:spcPct val="20000"/>
        </a:spcBef>
        <a:spcAft>
          <a:spcPct val="0"/>
        </a:spcAft>
        <a:buChar char="–"/>
        <a:defRPr kumimoji="1" sz="2000">
          <a:solidFill>
            <a:schemeClr val="tx1"/>
          </a:solidFill>
          <a:latin typeface="+mn-lt"/>
          <a:ea typeface="+mn-ea"/>
        </a:defRPr>
      </a:lvl4pPr>
      <a:lvl5pPr marL="2057400" indent="-228600" algn="l" rtl="0" eaLnBrk="0" fontAlgn="base" latinLnBrk="1" hangingPunct="0">
        <a:spcBef>
          <a:spcPct val="20000"/>
        </a:spcBef>
        <a:spcAft>
          <a:spcPct val="0"/>
        </a:spcAft>
        <a:buChar char="»"/>
        <a:defRPr kumimoji="1" sz="2000">
          <a:solidFill>
            <a:schemeClr val="tx1"/>
          </a:solidFill>
          <a:latin typeface="+mn-lt"/>
          <a:ea typeface="+mn-ea"/>
        </a:defRPr>
      </a:lvl5pPr>
      <a:lvl6pPr marL="2514600" indent="-228600" algn="l" rtl="0" fontAlgn="base" latinLnBrk="1">
        <a:spcBef>
          <a:spcPct val="20000"/>
        </a:spcBef>
        <a:spcAft>
          <a:spcPct val="0"/>
        </a:spcAft>
        <a:buChar char="»"/>
        <a:defRPr kumimoji="1" sz="2000">
          <a:solidFill>
            <a:schemeClr val="tx1"/>
          </a:solidFill>
          <a:latin typeface="+mn-lt"/>
          <a:ea typeface="+mn-ea"/>
        </a:defRPr>
      </a:lvl6pPr>
      <a:lvl7pPr marL="2971800" indent="-228600" algn="l" rtl="0" fontAlgn="base" latinLnBrk="1">
        <a:spcBef>
          <a:spcPct val="20000"/>
        </a:spcBef>
        <a:spcAft>
          <a:spcPct val="0"/>
        </a:spcAft>
        <a:buChar char="»"/>
        <a:defRPr kumimoji="1" sz="2000">
          <a:solidFill>
            <a:schemeClr val="tx1"/>
          </a:solidFill>
          <a:latin typeface="+mn-lt"/>
          <a:ea typeface="+mn-ea"/>
        </a:defRPr>
      </a:lvl7pPr>
      <a:lvl8pPr marL="3429000" indent="-228600" algn="l" rtl="0" fontAlgn="base" latinLnBrk="1">
        <a:spcBef>
          <a:spcPct val="20000"/>
        </a:spcBef>
        <a:spcAft>
          <a:spcPct val="0"/>
        </a:spcAft>
        <a:buChar char="»"/>
        <a:defRPr kumimoji="1" sz="2000">
          <a:solidFill>
            <a:schemeClr val="tx1"/>
          </a:solidFill>
          <a:latin typeface="+mn-lt"/>
          <a:ea typeface="+mn-ea"/>
        </a:defRPr>
      </a:lvl8pPr>
      <a:lvl9pPr marL="3886200" indent="-228600" algn="l" rtl="0" fontAlgn="base" latinLnBrk="1">
        <a:spcBef>
          <a:spcPct val="20000"/>
        </a:spcBef>
        <a:spcAft>
          <a:spcPct val="0"/>
        </a:spcAft>
        <a:buChar char="»"/>
        <a:defRPr kumimoji="1" sz="2000">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file:////var/folders/r1/kbhytbt1345fv213lqvck3pw0000gn/T/com.microsoft.Powerpoint/converted_emf.emf"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jpg"/></Relationships>
</file>

<file path=ppt/slides/_rels/slide10.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7" Type="http://schemas.openxmlformats.org/officeDocument/2006/relationships/image" Target="../media/image28.jpeg"/><Relationship Id="rId2" Type="http://schemas.openxmlformats.org/officeDocument/2006/relationships/slideLayout" Target="../slideLayouts/slideLayout7.xml"/><Relationship Id="rId1" Type="http://schemas.openxmlformats.org/officeDocument/2006/relationships/vmlDrawing" Target="../drawings/vmlDrawing3.vml"/><Relationship Id="rId6" Type="http://schemas.openxmlformats.org/officeDocument/2006/relationships/image" Target="../media/image26.emf"/><Relationship Id="rId5" Type="http://schemas.openxmlformats.org/officeDocument/2006/relationships/oleObject" Target="../embeddings/oleObject9.bin"/><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7" Type="http://schemas.openxmlformats.org/officeDocument/2006/relationships/image" Target="https://cdn-images-1.medium.com/freeze/max/1000/1*_JJKGJ2ivyEpzGvNcRa7Kg.png?q=20" TargetMode="External"/><Relationship Id="rId2" Type="http://schemas.openxmlformats.org/officeDocument/2006/relationships/slideLayout" Target="../slideLayouts/slideLayout7.xml"/><Relationship Id="rId1" Type="http://schemas.openxmlformats.org/officeDocument/2006/relationships/vmlDrawing" Target="../drawings/vmlDrawing4.vml"/><Relationship Id="rId6" Type="http://schemas.openxmlformats.org/officeDocument/2006/relationships/image" Target="../media/image30.png"/><Relationship Id="rId5" Type="http://schemas.openxmlformats.org/officeDocument/2006/relationships/image" Target="../media/image29.emf"/><Relationship Id="rId4" Type="http://schemas.openxmlformats.org/officeDocument/2006/relationships/oleObject" Target="../embeddings/oleObject10.bin"/></Relationships>
</file>

<file path=ppt/slides/_rels/slide15.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6.xml"/><Relationship Id="rId1" Type="http://schemas.openxmlformats.org/officeDocument/2006/relationships/slideLayout" Target="../slideLayouts/slideLayout7.xml"/><Relationship Id="rId5" Type="http://schemas.openxmlformats.org/officeDocument/2006/relationships/image" Target="../media/image34.png"/><Relationship Id="rId4" Type="http://schemas.openxmlformats.org/officeDocument/2006/relationships/image" Target="../media/image33.png"/></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image" Target="../media/image37.png"/><Relationship Id="rId4" Type="http://schemas.openxmlformats.org/officeDocument/2006/relationships/image" Target="../media/image36.png"/></Relationships>
</file>

<file path=ppt/slides/_rels/slide18.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9.tiff"/><Relationship Id="rId7" Type="http://schemas.openxmlformats.org/officeDocument/2006/relationships/image" Target="../media/image43.pn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42.png"/><Relationship Id="rId11" Type="http://schemas.openxmlformats.org/officeDocument/2006/relationships/image" Target="../media/image47.png"/><Relationship Id="rId5" Type="http://schemas.openxmlformats.org/officeDocument/2006/relationships/image" Target="../media/image41.png"/><Relationship Id="rId10" Type="http://schemas.openxmlformats.org/officeDocument/2006/relationships/image" Target="../media/image46.png"/><Relationship Id="rId4" Type="http://schemas.openxmlformats.org/officeDocument/2006/relationships/image" Target="../media/image40.png"/><Relationship Id="rId9" Type="http://schemas.openxmlformats.org/officeDocument/2006/relationships/image" Target="../media/image4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48.tiff"/><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1.jp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7" Type="http://schemas.openxmlformats.org/officeDocument/2006/relationships/image" Target="../media/image4.wmf"/><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3.emf"/><Relationship Id="rId4" Type="http://schemas.openxmlformats.org/officeDocument/2006/relationships/oleObject" Target="../embeddings/oleObject1.bin"/></Relationships>
</file>

<file path=ppt/slides/_rels/slide5.xml.rels><?xml version="1.0" encoding="UTF-8" standalone="yes"?>
<Relationships xmlns="http://schemas.openxmlformats.org/package/2006/relationships"><Relationship Id="rId8" Type="http://schemas.openxmlformats.org/officeDocument/2006/relationships/oleObject" Target="../embeddings/oleObject5.bin"/><Relationship Id="rId13" Type="http://schemas.openxmlformats.org/officeDocument/2006/relationships/oleObject" Target="../embeddings/oleObject8.bin"/><Relationship Id="rId3" Type="http://schemas.openxmlformats.org/officeDocument/2006/relationships/notesSlide" Target="../notesSlides/notesSlide5.xml"/><Relationship Id="rId7" Type="http://schemas.openxmlformats.org/officeDocument/2006/relationships/image" Target="../media/image6.wmf"/><Relationship Id="rId12" Type="http://schemas.openxmlformats.org/officeDocument/2006/relationships/image" Target="../media/image8.wmf"/><Relationship Id="rId2" Type="http://schemas.openxmlformats.org/officeDocument/2006/relationships/slideLayout" Target="../slideLayouts/slideLayout7.xml"/><Relationship Id="rId1" Type="http://schemas.openxmlformats.org/officeDocument/2006/relationships/vmlDrawing" Target="../drawings/vmlDrawing2.vml"/><Relationship Id="rId6" Type="http://schemas.openxmlformats.org/officeDocument/2006/relationships/oleObject" Target="../embeddings/oleObject4.bin"/><Relationship Id="rId11" Type="http://schemas.openxmlformats.org/officeDocument/2006/relationships/oleObject" Target="../embeddings/oleObject7.bin"/><Relationship Id="rId5" Type="http://schemas.openxmlformats.org/officeDocument/2006/relationships/image" Target="../media/image5.wmf"/><Relationship Id="rId10" Type="http://schemas.openxmlformats.org/officeDocument/2006/relationships/oleObject" Target="../embeddings/oleObject6.bin"/><Relationship Id="rId4" Type="http://schemas.openxmlformats.org/officeDocument/2006/relationships/oleObject" Target="../embeddings/oleObject3.bin"/><Relationship Id="rId9" Type="http://schemas.openxmlformats.org/officeDocument/2006/relationships/image" Target="../media/image7.wmf"/><Relationship Id="rId14" Type="http://schemas.openxmlformats.org/officeDocument/2006/relationships/image" Target="../media/image9.wmf"/></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jpe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ctrTitle"/>
          </p:nvPr>
        </p:nvSpPr>
        <p:spPr bwMode="auto">
          <a:xfrm>
            <a:off x="0" y="785794"/>
            <a:ext cx="9144000" cy="2492375"/>
          </a:xfrm>
          <a:ln>
            <a:miter lim="800000"/>
            <a:headEnd/>
            <a:tailEnd/>
          </a:ln>
        </p:spPr>
        <p:txBody>
          <a:bodyPr vert="horz" wrap="square" lIns="114287" tIns="58731" rIns="114287" bIns="58731" numCol="1" anchor="ctr" anchorCtr="0" compatLnSpc="1">
            <a:prstTxWarp prst="textNoShape">
              <a:avLst/>
            </a:prstTxWarp>
          </a:bodyPr>
          <a:lstStyle/>
          <a:p>
            <a:pPr eaLnBrk="1" hangingPunct="1">
              <a:lnSpc>
                <a:spcPct val="115000"/>
              </a:lnSpc>
              <a:defRPr/>
            </a:pPr>
            <a:r>
              <a:rPr lang="en-US" altLang="ko-KR" sz="3600" b="1" dirty="0" err="1">
                <a:solidFill>
                  <a:srgbClr val="0C0290"/>
                </a:solidFill>
                <a:effectLst>
                  <a:outerShdw blurRad="38100" dist="38100" dir="2700000" algn="tl">
                    <a:srgbClr val="C0C0C0"/>
                  </a:outerShdw>
                </a:effectLst>
                <a:latin typeface="Verdana" pitchFamily="34" charset="0"/>
                <a:ea typeface="HY견명조" pitchFamily="18" charset="-127"/>
              </a:rPr>
              <a:t>Nghiên</a:t>
            </a:r>
            <a:r>
              <a:rPr lang="en-US" altLang="ko-KR" sz="3600" b="1" dirty="0">
                <a:solidFill>
                  <a:srgbClr val="0C0290"/>
                </a:solidFill>
                <a:effectLst>
                  <a:outerShdw blurRad="38100" dist="38100" dir="2700000" algn="tl">
                    <a:srgbClr val="C0C0C0"/>
                  </a:outerShdw>
                </a:effectLst>
                <a:latin typeface="Verdana" pitchFamily="34" charset="0"/>
                <a:ea typeface="HY견명조" pitchFamily="18" charset="-127"/>
              </a:rPr>
              <a:t> </a:t>
            </a:r>
            <a:r>
              <a:rPr lang="en-US" altLang="ko-KR" sz="3600" b="1" dirty="0" err="1">
                <a:solidFill>
                  <a:srgbClr val="0C0290"/>
                </a:solidFill>
                <a:effectLst>
                  <a:outerShdw blurRad="38100" dist="38100" dir="2700000" algn="tl">
                    <a:srgbClr val="C0C0C0"/>
                  </a:outerShdw>
                </a:effectLst>
                <a:latin typeface="Verdana" pitchFamily="34" charset="0"/>
                <a:ea typeface="HY견명조" pitchFamily="18" charset="-127"/>
              </a:rPr>
              <a:t>cứu</a:t>
            </a:r>
            <a:r>
              <a:rPr lang="en-US" altLang="ko-KR" sz="3600" b="1" dirty="0">
                <a:solidFill>
                  <a:srgbClr val="0C0290"/>
                </a:solidFill>
                <a:effectLst>
                  <a:outerShdw blurRad="38100" dist="38100" dir="2700000" algn="tl">
                    <a:srgbClr val="C0C0C0"/>
                  </a:outerShdw>
                </a:effectLst>
                <a:latin typeface="Verdana" pitchFamily="34" charset="0"/>
                <a:ea typeface="HY견명조" pitchFamily="18" charset="-127"/>
              </a:rPr>
              <a:t> </a:t>
            </a:r>
            <a:r>
              <a:rPr lang="en-US" altLang="ko-KR" sz="3600" b="1" dirty="0" err="1">
                <a:solidFill>
                  <a:srgbClr val="0C0290"/>
                </a:solidFill>
                <a:effectLst>
                  <a:outerShdw blurRad="38100" dist="38100" dir="2700000" algn="tl">
                    <a:srgbClr val="C0C0C0"/>
                  </a:outerShdw>
                </a:effectLst>
                <a:latin typeface="Verdana" pitchFamily="34" charset="0"/>
                <a:ea typeface="HY견명조" pitchFamily="18" charset="-127"/>
              </a:rPr>
              <a:t>mô</a:t>
            </a:r>
            <a:r>
              <a:rPr lang="en-US" altLang="ko-KR" sz="3600" b="1" dirty="0">
                <a:solidFill>
                  <a:srgbClr val="0C0290"/>
                </a:solidFill>
                <a:effectLst>
                  <a:outerShdw blurRad="38100" dist="38100" dir="2700000" algn="tl">
                    <a:srgbClr val="C0C0C0"/>
                  </a:outerShdw>
                </a:effectLst>
                <a:latin typeface="Verdana" pitchFamily="34" charset="0"/>
                <a:ea typeface="HY견명조" pitchFamily="18" charset="-127"/>
              </a:rPr>
              <a:t> </a:t>
            </a:r>
            <a:r>
              <a:rPr lang="en-US" altLang="ko-KR" sz="3600" b="1" dirty="0" err="1">
                <a:solidFill>
                  <a:srgbClr val="0C0290"/>
                </a:solidFill>
                <a:effectLst>
                  <a:outerShdw blurRad="38100" dist="38100" dir="2700000" algn="tl">
                    <a:srgbClr val="C0C0C0"/>
                  </a:outerShdw>
                </a:effectLst>
                <a:latin typeface="Verdana" pitchFamily="34" charset="0"/>
                <a:ea typeface="HY견명조" pitchFamily="18" charset="-127"/>
              </a:rPr>
              <a:t>hình</a:t>
            </a:r>
            <a:r>
              <a:rPr lang="en-US" altLang="ko-KR" sz="3600" b="1" dirty="0">
                <a:solidFill>
                  <a:srgbClr val="0C0290"/>
                </a:solidFill>
                <a:effectLst>
                  <a:outerShdw blurRad="38100" dist="38100" dir="2700000" algn="tl">
                    <a:srgbClr val="C0C0C0"/>
                  </a:outerShdw>
                </a:effectLst>
                <a:latin typeface="Verdana" pitchFamily="34" charset="0"/>
                <a:ea typeface="HY견명조" pitchFamily="18" charset="-127"/>
              </a:rPr>
              <a:t> </a:t>
            </a:r>
            <a:r>
              <a:rPr lang="en-US" altLang="ko-KR" sz="3600" b="1" dirty="0" err="1">
                <a:solidFill>
                  <a:srgbClr val="0C0290"/>
                </a:solidFill>
                <a:effectLst>
                  <a:outerShdw blurRad="38100" dist="38100" dir="2700000" algn="tl">
                    <a:srgbClr val="C0C0C0"/>
                  </a:outerShdw>
                </a:effectLst>
                <a:latin typeface="Verdana" pitchFamily="34" charset="0"/>
                <a:ea typeface="HY견명조" pitchFamily="18" charset="-127"/>
              </a:rPr>
              <a:t>mạng</a:t>
            </a:r>
            <a:r>
              <a:rPr lang="en-US" altLang="ko-KR" sz="3600" b="1" dirty="0">
                <a:solidFill>
                  <a:srgbClr val="0C0290"/>
                </a:solidFill>
                <a:effectLst>
                  <a:outerShdw blurRad="38100" dist="38100" dir="2700000" algn="tl">
                    <a:srgbClr val="C0C0C0"/>
                  </a:outerShdw>
                </a:effectLst>
                <a:latin typeface="Verdana" pitchFamily="34" charset="0"/>
                <a:ea typeface="HY견명조" pitchFamily="18" charset="-127"/>
              </a:rPr>
              <a:t> SRGAN </a:t>
            </a:r>
            <a:r>
              <a:rPr lang="en-US" altLang="ko-KR" sz="3600" b="1" dirty="0" err="1">
                <a:solidFill>
                  <a:srgbClr val="0C0290"/>
                </a:solidFill>
                <a:effectLst>
                  <a:outerShdw blurRad="38100" dist="38100" dir="2700000" algn="tl">
                    <a:srgbClr val="C0C0C0"/>
                  </a:outerShdw>
                </a:effectLst>
                <a:latin typeface="Verdana" pitchFamily="34" charset="0"/>
                <a:ea typeface="HY견명조" pitchFamily="18" charset="-127"/>
              </a:rPr>
              <a:t>trong</a:t>
            </a:r>
            <a:r>
              <a:rPr lang="en-US" altLang="ko-KR" sz="3600" b="1" dirty="0">
                <a:solidFill>
                  <a:srgbClr val="0C0290"/>
                </a:solidFill>
                <a:effectLst>
                  <a:outerShdw blurRad="38100" dist="38100" dir="2700000" algn="tl">
                    <a:srgbClr val="C0C0C0"/>
                  </a:outerShdw>
                </a:effectLst>
                <a:latin typeface="Verdana" pitchFamily="34" charset="0"/>
                <a:ea typeface="HY견명조" pitchFamily="18" charset="-127"/>
              </a:rPr>
              <a:t> </a:t>
            </a:r>
            <a:r>
              <a:rPr lang="en-US" altLang="ko-KR" sz="3600" b="1" dirty="0" err="1">
                <a:solidFill>
                  <a:srgbClr val="0C0290"/>
                </a:solidFill>
                <a:effectLst>
                  <a:outerShdw blurRad="38100" dist="38100" dir="2700000" algn="tl">
                    <a:srgbClr val="C0C0C0"/>
                  </a:outerShdw>
                </a:effectLst>
                <a:latin typeface="Verdana" pitchFamily="34" charset="0"/>
                <a:ea typeface="HY견명조" pitchFamily="18" charset="-127"/>
              </a:rPr>
              <a:t>nâng</a:t>
            </a:r>
            <a:r>
              <a:rPr lang="en-US" altLang="ko-KR" sz="3600" b="1" dirty="0">
                <a:solidFill>
                  <a:srgbClr val="0C0290"/>
                </a:solidFill>
                <a:effectLst>
                  <a:outerShdw blurRad="38100" dist="38100" dir="2700000" algn="tl">
                    <a:srgbClr val="C0C0C0"/>
                  </a:outerShdw>
                </a:effectLst>
                <a:latin typeface="Verdana" pitchFamily="34" charset="0"/>
                <a:ea typeface="HY견명조" pitchFamily="18" charset="-127"/>
              </a:rPr>
              <a:t> </a:t>
            </a:r>
            <a:r>
              <a:rPr lang="en-US" altLang="ko-KR" sz="3600" b="1" dirty="0" err="1">
                <a:solidFill>
                  <a:srgbClr val="0C0290"/>
                </a:solidFill>
                <a:effectLst>
                  <a:outerShdw blurRad="38100" dist="38100" dir="2700000" algn="tl">
                    <a:srgbClr val="C0C0C0"/>
                  </a:outerShdw>
                </a:effectLst>
                <a:latin typeface="Verdana" pitchFamily="34" charset="0"/>
                <a:ea typeface="HY견명조" pitchFamily="18" charset="-127"/>
              </a:rPr>
              <a:t>cao</a:t>
            </a:r>
            <a:r>
              <a:rPr lang="en-US" altLang="ko-KR" sz="3600" b="1" dirty="0">
                <a:solidFill>
                  <a:srgbClr val="0C0290"/>
                </a:solidFill>
                <a:effectLst>
                  <a:outerShdw blurRad="38100" dist="38100" dir="2700000" algn="tl">
                    <a:srgbClr val="C0C0C0"/>
                  </a:outerShdw>
                </a:effectLst>
                <a:latin typeface="Verdana" pitchFamily="34" charset="0"/>
                <a:ea typeface="HY견명조" pitchFamily="18" charset="-127"/>
              </a:rPr>
              <a:t> </a:t>
            </a:r>
            <a:r>
              <a:rPr lang="en-US" altLang="ko-KR" sz="3600" b="1" dirty="0" err="1">
                <a:solidFill>
                  <a:srgbClr val="0C0290"/>
                </a:solidFill>
                <a:effectLst>
                  <a:outerShdw blurRad="38100" dist="38100" dir="2700000" algn="tl">
                    <a:srgbClr val="C0C0C0"/>
                  </a:outerShdw>
                </a:effectLst>
                <a:latin typeface="Verdana" pitchFamily="34" charset="0"/>
                <a:ea typeface="HY견명조" pitchFamily="18" charset="-127"/>
              </a:rPr>
              <a:t>độ</a:t>
            </a:r>
            <a:r>
              <a:rPr lang="en-US" altLang="ko-KR" sz="3600" b="1" dirty="0">
                <a:solidFill>
                  <a:srgbClr val="0C0290"/>
                </a:solidFill>
                <a:effectLst>
                  <a:outerShdw blurRad="38100" dist="38100" dir="2700000" algn="tl">
                    <a:srgbClr val="C0C0C0"/>
                  </a:outerShdw>
                </a:effectLst>
                <a:latin typeface="Verdana" pitchFamily="34" charset="0"/>
                <a:ea typeface="HY견명조" pitchFamily="18" charset="-127"/>
              </a:rPr>
              <a:t> </a:t>
            </a:r>
            <a:r>
              <a:rPr lang="en-US" altLang="ko-KR" sz="3600" b="1" dirty="0" err="1">
                <a:solidFill>
                  <a:srgbClr val="0C0290"/>
                </a:solidFill>
                <a:effectLst>
                  <a:outerShdw blurRad="38100" dist="38100" dir="2700000" algn="tl">
                    <a:srgbClr val="C0C0C0"/>
                  </a:outerShdw>
                </a:effectLst>
                <a:latin typeface="Verdana" pitchFamily="34" charset="0"/>
                <a:ea typeface="HY견명조" pitchFamily="18" charset="-127"/>
              </a:rPr>
              <a:t>phân</a:t>
            </a:r>
            <a:r>
              <a:rPr lang="en-US" altLang="ko-KR" sz="3600" b="1" dirty="0">
                <a:solidFill>
                  <a:srgbClr val="0C0290"/>
                </a:solidFill>
                <a:effectLst>
                  <a:outerShdw blurRad="38100" dist="38100" dir="2700000" algn="tl">
                    <a:srgbClr val="C0C0C0"/>
                  </a:outerShdw>
                </a:effectLst>
                <a:latin typeface="Verdana" pitchFamily="34" charset="0"/>
                <a:ea typeface="HY견명조" pitchFamily="18" charset="-127"/>
              </a:rPr>
              <a:t> </a:t>
            </a:r>
            <a:r>
              <a:rPr lang="en-US" altLang="ko-KR" sz="3600" b="1" dirty="0" err="1">
                <a:solidFill>
                  <a:srgbClr val="0C0290"/>
                </a:solidFill>
                <a:effectLst>
                  <a:outerShdw blurRad="38100" dist="38100" dir="2700000" algn="tl">
                    <a:srgbClr val="C0C0C0"/>
                  </a:outerShdw>
                </a:effectLst>
                <a:latin typeface="Verdana" pitchFamily="34" charset="0"/>
                <a:ea typeface="HY견명조" pitchFamily="18" charset="-127"/>
              </a:rPr>
              <a:t>giải</a:t>
            </a:r>
            <a:r>
              <a:rPr lang="en-US" altLang="ko-KR" sz="3600" b="1" dirty="0">
                <a:solidFill>
                  <a:srgbClr val="0C0290"/>
                </a:solidFill>
                <a:effectLst>
                  <a:outerShdw blurRad="38100" dist="38100" dir="2700000" algn="tl">
                    <a:srgbClr val="C0C0C0"/>
                  </a:outerShdw>
                </a:effectLst>
                <a:latin typeface="Verdana" pitchFamily="34" charset="0"/>
                <a:ea typeface="HY견명조" pitchFamily="18" charset="-127"/>
              </a:rPr>
              <a:t> </a:t>
            </a:r>
            <a:r>
              <a:rPr lang="en-US" altLang="ko-KR" sz="3600" b="1" dirty="0" err="1">
                <a:solidFill>
                  <a:srgbClr val="0C0290"/>
                </a:solidFill>
                <a:effectLst>
                  <a:outerShdw blurRad="38100" dist="38100" dir="2700000" algn="tl">
                    <a:srgbClr val="C0C0C0"/>
                  </a:outerShdw>
                </a:effectLst>
                <a:latin typeface="Verdana" pitchFamily="34" charset="0"/>
                <a:ea typeface="HY견명조" pitchFamily="18" charset="-127"/>
              </a:rPr>
              <a:t>ảnh</a:t>
            </a:r>
            <a:r>
              <a:rPr lang="en-US" altLang="ko-KR" sz="3600" b="1" dirty="0">
                <a:solidFill>
                  <a:srgbClr val="0C0290"/>
                </a:solidFill>
                <a:effectLst>
                  <a:outerShdw blurRad="38100" dist="38100" dir="2700000" algn="tl">
                    <a:srgbClr val="C0C0C0"/>
                  </a:outerShdw>
                </a:effectLst>
                <a:latin typeface="Verdana" pitchFamily="34" charset="0"/>
                <a:ea typeface="HY견명조" pitchFamily="18" charset="-127"/>
              </a:rPr>
              <a:t> </a:t>
            </a:r>
            <a:r>
              <a:rPr lang="en-US" altLang="ko-KR" sz="3600" b="1" dirty="0" err="1">
                <a:solidFill>
                  <a:srgbClr val="0C0290"/>
                </a:solidFill>
                <a:effectLst>
                  <a:outerShdw blurRad="38100" dist="38100" dir="2700000" algn="tl">
                    <a:srgbClr val="C0C0C0"/>
                  </a:outerShdw>
                </a:effectLst>
                <a:latin typeface="Verdana" pitchFamily="34" charset="0"/>
                <a:ea typeface="HY견명조" pitchFamily="18" charset="-127"/>
              </a:rPr>
              <a:t>và</a:t>
            </a:r>
            <a:r>
              <a:rPr lang="en-US" altLang="ko-KR" sz="3600" b="1" dirty="0">
                <a:solidFill>
                  <a:srgbClr val="0C0290"/>
                </a:solidFill>
                <a:effectLst>
                  <a:outerShdw blurRad="38100" dist="38100" dir="2700000" algn="tl">
                    <a:srgbClr val="C0C0C0"/>
                  </a:outerShdw>
                </a:effectLst>
                <a:latin typeface="Verdana" pitchFamily="34" charset="0"/>
                <a:ea typeface="HY견명조" pitchFamily="18" charset="-127"/>
              </a:rPr>
              <a:t> </a:t>
            </a:r>
            <a:r>
              <a:rPr lang="en-US" altLang="ko-KR" sz="3600" b="1" dirty="0" err="1">
                <a:solidFill>
                  <a:srgbClr val="0C0290"/>
                </a:solidFill>
                <a:effectLst>
                  <a:outerShdw blurRad="38100" dist="38100" dir="2700000" algn="tl">
                    <a:srgbClr val="C0C0C0"/>
                  </a:outerShdw>
                </a:effectLst>
                <a:latin typeface="Verdana" pitchFamily="34" charset="0"/>
                <a:ea typeface="HY견명조" pitchFamily="18" charset="-127"/>
              </a:rPr>
              <a:t>ứng</a:t>
            </a:r>
            <a:r>
              <a:rPr lang="en-US" altLang="ko-KR" sz="3600" b="1" dirty="0">
                <a:solidFill>
                  <a:srgbClr val="0C0290"/>
                </a:solidFill>
                <a:effectLst>
                  <a:outerShdw blurRad="38100" dist="38100" dir="2700000" algn="tl">
                    <a:srgbClr val="C0C0C0"/>
                  </a:outerShdw>
                </a:effectLst>
                <a:latin typeface="Verdana" pitchFamily="34" charset="0"/>
                <a:ea typeface="HY견명조" pitchFamily="18" charset="-127"/>
              </a:rPr>
              <a:t> </a:t>
            </a:r>
            <a:r>
              <a:rPr lang="en-US" altLang="ko-KR" sz="3600" b="1" dirty="0" err="1">
                <a:solidFill>
                  <a:srgbClr val="0C0290"/>
                </a:solidFill>
                <a:effectLst>
                  <a:outerShdw blurRad="38100" dist="38100" dir="2700000" algn="tl">
                    <a:srgbClr val="C0C0C0"/>
                  </a:outerShdw>
                </a:effectLst>
                <a:latin typeface="Verdana" pitchFamily="34" charset="0"/>
                <a:ea typeface="HY견명조" pitchFamily="18" charset="-127"/>
              </a:rPr>
              <a:t>dụng</a:t>
            </a:r>
            <a:endParaRPr lang="en-US" altLang="ko-KR" sz="3600" b="1" dirty="0">
              <a:solidFill>
                <a:srgbClr val="0C0290"/>
              </a:solidFill>
              <a:effectLst>
                <a:outerShdw blurRad="38100" dist="38100" dir="2700000" algn="tl">
                  <a:srgbClr val="C0C0C0"/>
                </a:outerShdw>
              </a:effectLst>
              <a:latin typeface="Verdana" pitchFamily="34" charset="0"/>
              <a:ea typeface="HY견명조" pitchFamily="18" charset="-127"/>
            </a:endParaRPr>
          </a:p>
        </p:txBody>
      </p:sp>
      <p:sp>
        <p:nvSpPr>
          <p:cNvPr id="16387" name="Rectangle 4"/>
          <p:cNvSpPr>
            <a:spLocks noChangeArrowheads="1"/>
          </p:cNvSpPr>
          <p:nvPr/>
        </p:nvSpPr>
        <p:spPr bwMode="auto">
          <a:xfrm>
            <a:off x="1187624" y="3786188"/>
            <a:ext cx="6746522" cy="459090"/>
          </a:xfrm>
          <a:prstGeom prst="rect">
            <a:avLst/>
          </a:prstGeom>
          <a:noFill/>
          <a:ln w="9525">
            <a:noFill/>
            <a:miter lim="800000"/>
            <a:headEnd/>
            <a:tailEnd/>
          </a:ln>
        </p:spPr>
        <p:txBody>
          <a:bodyPr wrap="square" lIns="88889" tIns="44445" rIns="88889" bIns="44445">
            <a:spAutoFit/>
          </a:bodyPr>
          <a:lstStyle/>
          <a:p>
            <a:pPr algn="ctr" defTabSz="877888"/>
            <a:r>
              <a:rPr lang="en-US" altLang="ko-KR" sz="2400" b="1" dirty="0" err="1">
                <a:solidFill>
                  <a:schemeClr val="tx1"/>
                </a:solidFill>
                <a:latin typeface="Palatino Linotype" pitchFamily="18" charset="0"/>
              </a:rPr>
              <a:t>Vũ</a:t>
            </a:r>
            <a:r>
              <a:rPr lang="en-US" altLang="ko-KR" sz="2400" b="1" dirty="0">
                <a:solidFill>
                  <a:schemeClr val="tx1"/>
                </a:solidFill>
                <a:latin typeface="Palatino Linotype" pitchFamily="18" charset="0"/>
              </a:rPr>
              <a:t> Anh Tú – K29A</a:t>
            </a:r>
            <a:endParaRPr lang="en-US" altLang="ko-KR" sz="2400" b="1" baseline="30000" dirty="0">
              <a:solidFill>
                <a:schemeClr val="tx1"/>
              </a:solidFill>
              <a:latin typeface="Palatino Linotype" pitchFamily="18" charset="0"/>
            </a:endParaRPr>
          </a:p>
        </p:txBody>
      </p:sp>
      <p:pic>
        <p:nvPicPr>
          <p:cNvPr id="3" name="Picture 2">
            <a:extLst>
              <a:ext uri="{FF2B5EF4-FFF2-40B4-BE49-F238E27FC236}">
                <a16:creationId xmlns:a16="http://schemas.microsoft.com/office/drawing/2014/main" id="{0CC21376-2F6B-FF47-B752-7E64A79CD97C}"/>
              </a:ext>
            </a:extLst>
          </p:cNvPr>
          <p:cNvPicPr>
            <a:picLocks noChangeAspect="1"/>
          </p:cNvPicPr>
          <p:nvPr/>
        </p:nvPicPr>
        <p:blipFill>
          <a:blip r:link="rId3"/>
          <a:stretch>
            <a:fillRect/>
          </a:stretch>
        </p:blipFill>
        <p:spPr>
          <a:xfrm>
            <a:off x="1270000" y="1270000"/>
            <a:ext cx="63500" cy="76200"/>
          </a:xfrm>
          <a:prstGeom prst="rect">
            <a:avLst/>
          </a:prstGeom>
        </p:spPr>
      </p:pic>
      <p:pic>
        <p:nvPicPr>
          <p:cNvPr id="4" name="Picture 3">
            <a:extLst>
              <a:ext uri="{FF2B5EF4-FFF2-40B4-BE49-F238E27FC236}">
                <a16:creationId xmlns:a16="http://schemas.microsoft.com/office/drawing/2014/main" id="{56973441-9FA0-A64C-B883-869EAE731565}"/>
              </a:ext>
            </a:extLst>
          </p:cNvPr>
          <p:cNvPicPr>
            <a:picLocks noChangeAspect="1"/>
          </p:cNvPicPr>
          <p:nvPr/>
        </p:nvPicPr>
        <p:blipFill>
          <a:blip r:link="rId3"/>
          <a:stretch>
            <a:fillRect/>
          </a:stretch>
        </p:blipFill>
        <p:spPr>
          <a:xfrm>
            <a:off x="1270000" y="1270000"/>
            <a:ext cx="63500" cy="76200"/>
          </a:xfrm>
          <a:prstGeom prst="rect">
            <a:avLst/>
          </a:prstGeom>
        </p:spPr>
      </p:pic>
      <p:pic>
        <p:nvPicPr>
          <p:cNvPr id="5" name="Picture 4">
            <a:extLst>
              <a:ext uri="{FF2B5EF4-FFF2-40B4-BE49-F238E27FC236}">
                <a16:creationId xmlns:a16="http://schemas.microsoft.com/office/drawing/2014/main" id="{10712DC4-C18E-284D-A5C9-0414E3888816}"/>
              </a:ext>
            </a:extLst>
          </p:cNvPr>
          <p:cNvPicPr>
            <a:picLocks noChangeAspect="1"/>
          </p:cNvPicPr>
          <p:nvPr/>
        </p:nvPicPr>
        <p:blipFill>
          <a:blip r:link="rId3"/>
          <a:stretch>
            <a:fillRect/>
          </a:stretch>
        </p:blipFill>
        <p:spPr>
          <a:xfrm>
            <a:off x="1270000" y="1270000"/>
            <a:ext cx="63500" cy="76200"/>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04170" y="4753297"/>
            <a:ext cx="1935659" cy="1935659"/>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ine 31"/>
          <p:cNvSpPr>
            <a:spLocks noChangeShapeType="1"/>
          </p:cNvSpPr>
          <p:nvPr/>
        </p:nvSpPr>
        <p:spPr bwMode="auto">
          <a:xfrm>
            <a:off x="395288" y="719138"/>
            <a:ext cx="8748712" cy="0"/>
          </a:xfrm>
          <a:prstGeom prst="line">
            <a:avLst/>
          </a:prstGeom>
          <a:noFill/>
          <a:ln w="38100">
            <a:solidFill>
              <a:srgbClr val="FF3300"/>
            </a:solidFill>
            <a:round/>
            <a:headEnd type="none" w="sm" len="sm"/>
            <a:tailEnd type="none" w="sm" len="sm"/>
          </a:ln>
        </p:spPr>
        <p:txBody>
          <a:bodyPr/>
          <a:lstStyle/>
          <a:p>
            <a:endParaRPr lang="en-US"/>
          </a:p>
        </p:txBody>
      </p:sp>
      <p:cxnSp>
        <p:nvCxnSpPr>
          <p:cNvPr id="22" name="Straight Connector 26"/>
          <p:cNvCxnSpPr>
            <a:cxnSpLocks noChangeShapeType="1"/>
          </p:cNvCxnSpPr>
          <p:nvPr/>
        </p:nvCxnSpPr>
        <p:spPr bwMode="auto">
          <a:xfrm>
            <a:off x="8072462" y="6610215"/>
            <a:ext cx="928694" cy="1588"/>
          </a:xfrm>
          <a:prstGeom prst="line">
            <a:avLst/>
          </a:prstGeom>
          <a:noFill/>
          <a:ln w="15875" algn="ctr">
            <a:solidFill>
              <a:srgbClr val="FF0000"/>
            </a:solidFill>
            <a:round/>
            <a:headEnd type="none" w="sm" len="sm"/>
            <a:tailEnd type="none" w="sm" len="sm"/>
          </a:ln>
        </p:spPr>
      </p:cxnSp>
      <p:sp>
        <p:nvSpPr>
          <p:cNvPr id="23" name="Nơi giữ chỗ cho Số hiệu Bản chiếu 3"/>
          <p:cNvSpPr txBox="1">
            <a:spLocks/>
          </p:cNvSpPr>
          <p:nvPr/>
        </p:nvSpPr>
        <p:spPr>
          <a:xfrm>
            <a:off x="6938994" y="6350023"/>
            <a:ext cx="2133600" cy="365125"/>
          </a:xfrm>
          <a:prstGeom prst="rect">
            <a:avLst/>
          </a:prstGeom>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8282749C-0EE4-40BC-B143-B809D2A98AF9}" type="slidenum">
              <a:rPr kumimoji="1" lang="en-US" sz="1400" b="0" i="0" u="none" strike="noStrike" kern="1200" cap="none" spc="0" normalizeH="0" baseline="0" noProof="0" smtClean="0">
                <a:ln>
                  <a:noFill/>
                </a:ln>
                <a:solidFill>
                  <a:schemeClr val="tx2"/>
                </a:solidFill>
                <a:effectLst/>
                <a:uLnTx/>
                <a:uFillTx/>
                <a:latin typeface="Arial" charset="0"/>
                <a:ea typeface="굴림" pitchFamily="34" charset="-127"/>
                <a:cs typeface="+mn-cs"/>
              </a:rPr>
              <a:pPr marL="0" marR="0" lvl="0" indent="0" algn="r" defTabSz="914400" rtl="0" eaLnBrk="0" fontAlgn="base" latinLnBrk="0" hangingPunct="0">
                <a:lnSpc>
                  <a:spcPct val="100000"/>
                </a:lnSpc>
                <a:spcBef>
                  <a:spcPct val="0"/>
                </a:spcBef>
                <a:spcAft>
                  <a:spcPct val="0"/>
                </a:spcAft>
                <a:buClrTx/>
                <a:buSzTx/>
                <a:buFontTx/>
                <a:buNone/>
                <a:tabLst/>
                <a:defRPr/>
              </a:pPr>
              <a:t>10</a:t>
            </a:fld>
            <a:endParaRPr kumimoji="1" lang="en-US" sz="1400" b="0" i="0" u="none" strike="noStrike" kern="1200" cap="none" spc="0" normalizeH="0" baseline="0" noProof="0" dirty="0">
              <a:ln>
                <a:noFill/>
              </a:ln>
              <a:solidFill>
                <a:schemeClr val="tx2"/>
              </a:solidFill>
              <a:effectLst/>
              <a:uLnTx/>
              <a:uFillTx/>
              <a:latin typeface="Arial" charset="0"/>
              <a:ea typeface="굴림" pitchFamily="34" charset="-127"/>
              <a:cs typeface="+mn-cs"/>
            </a:endParaRPr>
          </a:p>
        </p:txBody>
      </p:sp>
      <p:sp>
        <p:nvSpPr>
          <p:cNvPr id="24" name="TextBox 23"/>
          <p:cNvSpPr txBox="1"/>
          <p:nvPr/>
        </p:nvSpPr>
        <p:spPr>
          <a:xfrm>
            <a:off x="2661313" y="5117910"/>
            <a:ext cx="184731" cy="307777"/>
          </a:xfrm>
          <a:prstGeom prst="rect">
            <a:avLst/>
          </a:prstGeom>
          <a:noFill/>
        </p:spPr>
        <p:txBody>
          <a:bodyPr wrap="none" rtlCol="0">
            <a:spAutoFit/>
          </a:bodyPr>
          <a:lstStyle/>
          <a:p>
            <a:endParaRPr lang="en-US"/>
          </a:p>
        </p:txBody>
      </p:sp>
      <p:sp>
        <p:nvSpPr>
          <p:cNvPr id="25" name="Text Box 24">
            <a:extLst>
              <a:ext uri="{FF2B5EF4-FFF2-40B4-BE49-F238E27FC236}">
                <a16:creationId xmlns:a16="http://schemas.microsoft.com/office/drawing/2014/main" id="{55EA563B-B909-0F43-9A66-167FA866FE54}"/>
              </a:ext>
            </a:extLst>
          </p:cNvPr>
          <p:cNvSpPr txBox="1">
            <a:spLocks noChangeArrowheads="1"/>
          </p:cNvSpPr>
          <p:nvPr/>
        </p:nvSpPr>
        <p:spPr bwMode="auto">
          <a:xfrm>
            <a:off x="539552" y="899427"/>
            <a:ext cx="2880320" cy="369332"/>
          </a:xfrm>
          <a:prstGeom prst="rect">
            <a:avLst/>
          </a:prstGeom>
          <a:noFill/>
          <a:ln w="9525" algn="ctr">
            <a:noFill/>
            <a:miter lim="800000"/>
            <a:headEnd/>
            <a:tailEnd/>
          </a:ln>
        </p:spPr>
        <p:txBody>
          <a:bodyPr wrap="square">
            <a:spAutoFit/>
          </a:bodyPr>
          <a:lstStyle/>
          <a:p>
            <a:pPr algn="just"/>
            <a:r>
              <a:rPr lang="en-US" altLang="ko-KR" dirty="0" err="1">
                <a:solidFill>
                  <a:schemeClr val="bg2"/>
                </a:solidFill>
                <a:latin typeface="Source Sans Pro" panose="020B0604020202020204" charset="0"/>
              </a:rPr>
              <a:t>Mô</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hình</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mạng</a:t>
            </a:r>
            <a:r>
              <a:rPr lang="en-US" altLang="ko-KR" dirty="0">
                <a:solidFill>
                  <a:schemeClr val="bg2"/>
                </a:solidFill>
                <a:latin typeface="Source Sans Pro" panose="020B0604020202020204" charset="0"/>
              </a:rPr>
              <a:t> SRGANs</a:t>
            </a:r>
          </a:p>
        </p:txBody>
      </p:sp>
      <p:pic>
        <p:nvPicPr>
          <p:cNvPr id="5" name="Picture 4">
            <a:extLst>
              <a:ext uri="{FF2B5EF4-FFF2-40B4-BE49-F238E27FC236}">
                <a16:creationId xmlns:a16="http://schemas.microsoft.com/office/drawing/2014/main" id="{6E99AF36-3AFA-4746-AFEF-2E59847A561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7500" y="1392198"/>
            <a:ext cx="6769000" cy="3518580"/>
          </a:xfrm>
          <a:prstGeom prst="rect">
            <a:avLst/>
          </a:prstGeom>
        </p:spPr>
      </p:pic>
      <p:pic>
        <p:nvPicPr>
          <p:cNvPr id="7" name="Picture 6">
            <a:extLst>
              <a:ext uri="{FF2B5EF4-FFF2-40B4-BE49-F238E27FC236}">
                <a16:creationId xmlns:a16="http://schemas.microsoft.com/office/drawing/2014/main" id="{C6BBB892-0BF8-FF4E-ABC0-2CB524A55C41}"/>
              </a:ext>
            </a:extLst>
          </p:cNvPr>
          <p:cNvPicPr>
            <a:picLocks noChangeAspect="1"/>
          </p:cNvPicPr>
          <p:nvPr/>
        </p:nvPicPr>
        <p:blipFill>
          <a:blip r:embed="rId4"/>
          <a:stretch>
            <a:fillRect/>
          </a:stretch>
        </p:blipFill>
        <p:spPr>
          <a:xfrm>
            <a:off x="1867207" y="4941168"/>
            <a:ext cx="5264023" cy="777280"/>
          </a:xfrm>
          <a:prstGeom prst="rect">
            <a:avLst/>
          </a:prstGeom>
        </p:spPr>
      </p:pic>
      <p:sp>
        <p:nvSpPr>
          <p:cNvPr id="10" name="Text Box 33"/>
          <p:cNvSpPr txBox="1">
            <a:spLocks noChangeArrowheads="1"/>
          </p:cNvSpPr>
          <p:nvPr/>
        </p:nvSpPr>
        <p:spPr bwMode="auto">
          <a:xfrm>
            <a:off x="585038" y="314325"/>
            <a:ext cx="8105104" cy="461665"/>
          </a:xfrm>
          <a:prstGeom prst="rect">
            <a:avLst/>
          </a:prstGeom>
          <a:noFill/>
          <a:ln w="12700">
            <a:noFill/>
            <a:miter lim="800000"/>
            <a:headEnd type="none" w="sm" len="sm"/>
            <a:tailEnd type="none" w="sm" len="sm"/>
          </a:ln>
        </p:spPr>
        <p:txBody>
          <a:bodyPr wrap="none">
            <a:spAutoFit/>
          </a:bodyPr>
          <a:lstStyle/>
          <a:p>
            <a:r>
              <a:rPr lang="en-US" altLang="ko-KR" sz="2400" b="1" i="1" dirty="0">
                <a:solidFill>
                  <a:srgbClr val="333399"/>
                </a:solidFill>
                <a:latin typeface="Verdana" pitchFamily="34" charset="0"/>
              </a:rPr>
              <a:t>Super Resolution Generative Adversarial Nets</a:t>
            </a:r>
          </a:p>
        </p:txBody>
      </p:sp>
    </p:spTree>
    <p:extLst>
      <p:ext uri="{BB962C8B-B14F-4D97-AF65-F5344CB8AC3E}">
        <p14:creationId xmlns:p14="http://schemas.microsoft.com/office/powerpoint/2010/main" val="11292701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ine 31"/>
          <p:cNvSpPr>
            <a:spLocks noChangeShapeType="1"/>
          </p:cNvSpPr>
          <p:nvPr/>
        </p:nvSpPr>
        <p:spPr bwMode="auto">
          <a:xfrm>
            <a:off x="395288" y="719138"/>
            <a:ext cx="8748712" cy="0"/>
          </a:xfrm>
          <a:prstGeom prst="line">
            <a:avLst/>
          </a:prstGeom>
          <a:noFill/>
          <a:ln w="38100">
            <a:solidFill>
              <a:srgbClr val="FF3300"/>
            </a:solidFill>
            <a:round/>
            <a:headEnd type="none" w="sm" len="sm"/>
            <a:tailEnd type="none" w="sm" len="sm"/>
          </a:ln>
        </p:spPr>
        <p:txBody>
          <a:bodyPr/>
          <a:lstStyle/>
          <a:p>
            <a:endParaRPr lang="en-US"/>
          </a:p>
        </p:txBody>
      </p:sp>
      <p:cxnSp>
        <p:nvCxnSpPr>
          <p:cNvPr id="22" name="Straight Connector 26"/>
          <p:cNvCxnSpPr>
            <a:cxnSpLocks noChangeShapeType="1"/>
          </p:cNvCxnSpPr>
          <p:nvPr/>
        </p:nvCxnSpPr>
        <p:spPr bwMode="auto">
          <a:xfrm>
            <a:off x="8072462" y="6610215"/>
            <a:ext cx="928694" cy="1588"/>
          </a:xfrm>
          <a:prstGeom prst="line">
            <a:avLst/>
          </a:prstGeom>
          <a:noFill/>
          <a:ln w="15875" algn="ctr">
            <a:solidFill>
              <a:srgbClr val="FF0000"/>
            </a:solidFill>
            <a:round/>
            <a:headEnd type="none" w="sm" len="sm"/>
            <a:tailEnd type="none" w="sm" len="sm"/>
          </a:ln>
        </p:spPr>
      </p:cxnSp>
      <p:sp>
        <p:nvSpPr>
          <p:cNvPr id="23" name="Nơi giữ chỗ cho Số hiệu Bản chiếu 3"/>
          <p:cNvSpPr txBox="1">
            <a:spLocks/>
          </p:cNvSpPr>
          <p:nvPr/>
        </p:nvSpPr>
        <p:spPr>
          <a:xfrm>
            <a:off x="6938994" y="6350023"/>
            <a:ext cx="2133600" cy="365125"/>
          </a:xfrm>
          <a:prstGeom prst="rect">
            <a:avLst/>
          </a:prstGeom>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8282749C-0EE4-40BC-B143-B809D2A98AF9}" type="slidenum">
              <a:rPr kumimoji="1" lang="en-US" sz="1400" b="0" i="0" u="none" strike="noStrike" kern="1200" cap="none" spc="0" normalizeH="0" baseline="0" noProof="0" smtClean="0">
                <a:ln>
                  <a:noFill/>
                </a:ln>
                <a:solidFill>
                  <a:schemeClr val="tx2"/>
                </a:solidFill>
                <a:effectLst/>
                <a:uLnTx/>
                <a:uFillTx/>
                <a:latin typeface="Arial" charset="0"/>
                <a:ea typeface="굴림" pitchFamily="34" charset="-127"/>
                <a:cs typeface="+mn-cs"/>
              </a:rPr>
              <a:pPr marL="0" marR="0" lvl="0" indent="0" algn="r" defTabSz="914400" rtl="0" eaLnBrk="0" fontAlgn="base" latinLnBrk="0" hangingPunct="0">
                <a:lnSpc>
                  <a:spcPct val="100000"/>
                </a:lnSpc>
                <a:spcBef>
                  <a:spcPct val="0"/>
                </a:spcBef>
                <a:spcAft>
                  <a:spcPct val="0"/>
                </a:spcAft>
                <a:buClrTx/>
                <a:buSzTx/>
                <a:buFontTx/>
                <a:buNone/>
                <a:tabLst/>
                <a:defRPr/>
              </a:pPr>
              <a:t>11</a:t>
            </a:fld>
            <a:endParaRPr kumimoji="1" lang="en-US" sz="1400" b="0" i="0" u="none" strike="noStrike" kern="1200" cap="none" spc="0" normalizeH="0" baseline="0" noProof="0" dirty="0">
              <a:ln>
                <a:noFill/>
              </a:ln>
              <a:solidFill>
                <a:schemeClr val="tx2"/>
              </a:solidFill>
              <a:effectLst/>
              <a:uLnTx/>
              <a:uFillTx/>
              <a:latin typeface="Arial" charset="0"/>
              <a:ea typeface="굴림" pitchFamily="34" charset="-127"/>
              <a:cs typeface="+mn-cs"/>
            </a:endParaRPr>
          </a:p>
        </p:txBody>
      </p:sp>
      <p:sp>
        <p:nvSpPr>
          <p:cNvPr id="24" name="TextBox 23"/>
          <p:cNvSpPr txBox="1"/>
          <p:nvPr/>
        </p:nvSpPr>
        <p:spPr>
          <a:xfrm>
            <a:off x="2661313" y="5117910"/>
            <a:ext cx="184731" cy="307777"/>
          </a:xfrm>
          <a:prstGeom prst="rect">
            <a:avLst/>
          </a:prstGeom>
          <a:noFill/>
        </p:spPr>
        <p:txBody>
          <a:bodyPr wrap="none" rtlCol="0">
            <a:spAutoFit/>
          </a:bodyPr>
          <a:lstStyle/>
          <a:p>
            <a:endParaRPr lang="en-US"/>
          </a:p>
        </p:txBody>
      </p:sp>
      <p:sp>
        <p:nvSpPr>
          <p:cNvPr id="25" name="Text Box 24">
            <a:extLst>
              <a:ext uri="{FF2B5EF4-FFF2-40B4-BE49-F238E27FC236}">
                <a16:creationId xmlns:a16="http://schemas.microsoft.com/office/drawing/2014/main" id="{55EA563B-B909-0F43-9A66-167FA866FE54}"/>
              </a:ext>
            </a:extLst>
          </p:cNvPr>
          <p:cNvSpPr txBox="1">
            <a:spLocks noChangeArrowheads="1"/>
          </p:cNvSpPr>
          <p:nvPr/>
        </p:nvSpPr>
        <p:spPr bwMode="auto">
          <a:xfrm>
            <a:off x="539551" y="899428"/>
            <a:ext cx="4824535" cy="369332"/>
          </a:xfrm>
          <a:prstGeom prst="rect">
            <a:avLst/>
          </a:prstGeom>
          <a:noFill/>
          <a:ln w="9525" algn="ctr">
            <a:noFill/>
            <a:miter lim="800000"/>
            <a:headEnd/>
            <a:tailEnd/>
          </a:ln>
        </p:spPr>
        <p:txBody>
          <a:bodyPr wrap="square">
            <a:spAutoFit/>
          </a:bodyPr>
          <a:lstStyle/>
          <a:p>
            <a:pPr algn="just"/>
            <a:r>
              <a:rPr lang="en-US" altLang="ko-KR" dirty="0" err="1">
                <a:solidFill>
                  <a:schemeClr val="bg2"/>
                </a:solidFill>
                <a:latin typeface="Source Sans Pro" panose="020B0604020202020204" charset="0"/>
              </a:rPr>
              <a:t>Mô</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hình</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mạng</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tạo</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sinh</a:t>
            </a:r>
            <a:r>
              <a:rPr lang="en-US" altLang="ko-KR" dirty="0">
                <a:solidFill>
                  <a:schemeClr val="bg2"/>
                </a:solidFill>
                <a:latin typeface="Source Sans Pro" panose="020B0604020202020204" charset="0"/>
              </a:rPr>
              <a:t> (Generator Network)</a:t>
            </a:r>
          </a:p>
        </p:txBody>
      </p:sp>
      <p:pic>
        <p:nvPicPr>
          <p:cNvPr id="4" name="Picture 3">
            <a:extLst>
              <a:ext uri="{FF2B5EF4-FFF2-40B4-BE49-F238E27FC236}">
                <a16:creationId xmlns:a16="http://schemas.microsoft.com/office/drawing/2014/main" id="{DFD6619E-EAB6-324E-B3B2-58C64A652E22}"/>
              </a:ext>
            </a:extLst>
          </p:cNvPr>
          <p:cNvPicPr>
            <a:picLocks noChangeAspect="1"/>
          </p:cNvPicPr>
          <p:nvPr/>
        </p:nvPicPr>
        <p:blipFill>
          <a:blip r:embed="rId3"/>
          <a:stretch>
            <a:fillRect/>
          </a:stretch>
        </p:blipFill>
        <p:spPr>
          <a:xfrm>
            <a:off x="1475656" y="1413467"/>
            <a:ext cx="6592662" cy="2041975"/>
          </a:xfrm>
          <a:prstGeom prst="rect">
            <a:avLst/>
          </a:prstGeom>
        </p:spPr>
      </p:pic>
      <p:pic>
        <p:nvPicPr>
          <p:cNvPr id="6" name="Picture 5">
            <a:extLst>
              <a:ext uri="{FF2B5EF4-FFF2-40B4-BE49-F238E27FC236}">
                <a16:creationId xmlns:a16="http://schemas.microsoft.com/office/drawing/2014/main" id="{08DFD1BD-2895-9041-ADBB-BB726C729337}"/>
              </a:ext>
            </a:extLst>
          </p:cNvPr>
          <p:cNvPicPr>
            <a:picLocks noChangeAspect="1"/>
          </p:cNvPicPr>
          <p:nvPr/>
        </p:nvPicPr>
        <p:blipFill>
          <a:blip r:embed="rId4"/>
          <a:stretch>
            <a:fillRect/>
          </a:stretch>
        </p:blipFill>
        <p:spPr>
          <a:xfrm>
            <a:off x="585038" y="4531677"/>
            <a:ext cx="2320585" cy="1273587"/>
          </a:xfrm>
          <a:prstGeom prst="rect">
            <a:avLst/>
          </a:prstGeom>
        </p:spPr>
      </p:pic>
      <p:pic>
        <p:nvPicPr>
          <p:cNvPr id="12" name="Picture 11" descr="C:\Users\Anhtus\Desktop\residual-block.png">
            <a:extLst>
              <a:ext uri="{FF2B5EF4-FFF2-40B4-BE49-F238E27FC236}">
                <a16:creationId xmlns:a16="http://schemas.microsoft.com/office/drawing/2014/main" id="{BD9499ED-B838-4E4D-B5C5-E5AF50B1888F}"/>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3252056" y="4531677"/>
            <a:ext cx="2112031" cy="1651586"/>
          </a:xfrm>
          <a:prstGeom prst="rect">
            <a:avLst/>
          </a:prstGeom>
          <a:noFill/>
          <a:ln>
            <a:noFill/>
          </a:ln>
        </p:spPr>
      </p:pic>
      <p:sp>
        <p:nvSpPr>
          <p:cNvPr id="13" name="Text Box 24">
            <a:extLst>
              <a:ext uri="{FF2B5EF4-FFF2-40B4-BE49-F238E27FC236}">
                <a16:creationId xmlns:a16="http://schemas.microsoft.com/office/drawing/2014/main" id="{55EA563B-B909-0F43-9A66-167FA866FE54}"/>
              </a:ext>
            </a:extLst>
          </p:cNvPr>
          <p:cNvSpPr txBox="1">
            <a:spLocks noChangeArrowheads="1"/>
          </p:cNvSpPr>
          <p:nvPr/>
        </p:nvSpPr>
        <p:spPr bwMode="auto">
          <a:xfrm>
            <a:off x="1374988" y="4005064"/>
            <a:ext cx="740684" cy="276999"/>
          </a:xfrm>
          <a:prstGeom prst="rect">
            <a:avLst/>
          </a:prstGeom>
          <a:noFill/>
          <a:ln w="9525" algn="ctr">
            <a:noFill/>
            <a:miter lim="800000"/>
            <a:headEnd/>
            <a:tailEnd/>
          </a:ln>
        </p:spPr>
        <p:txBody>
          <a:bodyPr wrap="square">
            <a:spAutoFit/>
          </a:bodyPr>
          <a:lstStyle/>
          <a:p>
            <a:pPr algn="just"/>
            <a:r>
              <a:rPr lang="en-US" altLang="ko-KR" sz="1200" dirty="0" err="1">
                <a:solidFill>
                  <a:srgbClr val="FF0000"/>
                </a:solidFill>
                <a:latin typeface="Source Sans Pro" panose="020B0604020202020204" charset="0"/>
              </a:rPr>
              <a:t>PReLU</a:t>
            </a:r>
            <a:r>
              <a:rPr lang="en-US" altLang="ko-KR" sz="1200" dirty="0">
                <a:solidFill>
                  <a:schemeClr val="bg2"/>
                </a:solidFill>
                <a:latin typeface="Source Sans Pro" panose="020B0604020202020204" charset="0"/>
              </a:rPr>
              <a:t> </a:t>
            </a:r>
          </a:p>
        </p:txBody>
      </p:sp>
      <p:sp>
        <p:nvSpPr>
          <p:cNvPr id="14" name="Text Box 24">
            <a:extLst>
              <a:ext uri="{FF2B5EF4-FFF2-40B4-BE49-F238E27FC236}">
                <a16:creationId xmlns:a16="http://schemas.microsoft.com/office/drawing/2014/main" id="{55EA563B-B909-0F43-9A66-167FA866FE54}"/>
              </a:ext>
            </a:extLst>
          </p:cNvPr>
          <p:cNvSpPr txBox="1">
            <a:spLocks noChangeArrowheads="1"/>
          </p:cNvSpPr>
          <p:nvPr/>
        </p:nvSpPr>
        <p:spPr bwMode="auto">
          <a:xfrm>
            <a:off x="3649697" y="4005064"/>
            <a:ext cx="1282343" cy="276999"/>
          </a:xfrm>
          <a:prstGeom prst="rect">
            <a:avLst/>
          </a:prstGeom>
          <a:noFill/>
          <a:ln w="9525" algn="ctr">
            <a:noFill/>
            <a:miter lim="800000"/>
            <a:headEnd/>
            <a:tailEnd/>
          </a:ln>
        </p:spPr>
        <p:txBody>
          <a:bodyPr wrap="square">
            <a:spAutoFit/>
          </a:bodyPr>
          <a:lstStyle/>
          <a:p>
            <a:pPr algn="just"/>
            <a:r>
              <a:rPr lang="en-US" altLang="ko-KR" sz="1200" dirty="0">
                <a:solidFill>
                  <a:srgbClr val="FF0000"/>
                </a:solidFill>
                <a:latin typeface="Source Sans Pro" panose="020B0604020202020204" charset="0"/>
              </a:rPr>
              <a:t>Residual Block</a:t>
            </a:r>
            <a:r>
              <a:rPr lang="en-US" altLang="ko-KR" sz="1200" dirty="0">
                <a:solidFill>
                  <a:schemeClr val="bg2"/>
                </a:solidFill>
                <a:latin typeface="Source Sans Pro" panose="020B0604020202020204" charset="0"/>
              </a:rPr>
              <a:t> </a:t>
            </a:r>
          </a:p>
        </p:txBody>
      </p:sp>
      <p:sp>
        <p:nvSpPr>
          <p:cNvPr id="15" name="Text Box 24">
            <a:extLst>
              <a:ext uri="{FF2B5EF4-FFF2-40B4-BE49-F238E27FC236}">
                <a16:creationId xmlns:a16="http://schemas.microsoft.com/office/drawing/2014/main" id="{55EA563B-B909-0F43-9A66-167FA866FE54}"/>
              </a:ext>
            </a:extLst>
          </p:cNvPr>
          <p:cNvSpPr txBox="1">
            <a:spLocks noChangeArrowheads="1"/>
          </p:cNvSpPr>
          <p:nvPr/>
        </p:nvSpPr>
        <p:spPr bwMode="auto">
          <a:xfrm>
            <a:off x="6845714" y="4005064"/>
            <a:ext cx="1038654" cy="276999"/>
          </a:xfrm>
          <a:prstGeom prst="rect">
            <a:avLst/>
          </a:prstGeom>
          <a:noFill/>
          <a:ln w="9525" algn="ctr">
            <a:noFill/>
            <a:miter lim="800000"/>
            <a:headEnd/>
            <a:tailEnd/>
          </a:ln>
        </p:spPr>
        <p:txBody>
          <a:bodyPr wrap="square">
            <a:spAutoFit/>
          </a:bodyPr>
          <a:lstStyle/>
          <a:p>
            <a:pPr algn="just"/>
            <a:r>
              <a:rPr lang="en-US" altLang="ko-KR" sz="1200" dirty="0" err="1">
                <a:solidFill>
                  <a:srgbClr val="FF0000"/>
                </a:solidFill>
                <a:latin typeface="Source Sans Pro" panose="020B0604020202020204" charset="0"/>
              </a:rPr>
              <a:t>PixelShuffler</a:t>
            </a:r>
            <a:r>
              <a:rPr lang="en-US" altLang="ko-KR" sz="1200" dirty="0">
                <a:solidFill>
                  <a:schemeClr val="bg2"/>
                </a:solidFill>
                <a:latin typeface="Source Sans Pro" panose="020B0604020202020204" charset="0"/>
              </a:rPr>
              <a:t> </a:t>
            </a:r>
          </a:p>
        </p:txBody>
      </p:sp>
      <p:sp>
        <p:nvSpPr>
          <p:cNvPr id="16" name="Text Box 33"/>
          <p:cNvSpPr txBox="1">
            <a:spLocks noChangeArrowheads="1"/>
          </p:cNvSpPr>
          <p:nvPr/>
        </p:nvSpPr>
        <p:spPr bwMode="auto">
          <a:xfrm>
            <a:off x="585038" y="314325"/>
            <a:ext cx="8105104" cy="461665"/>
          </a:xfrm>
          <a:prstGeom prst="rect">
            <a:avLst/>
          </a:prstGeom>
          <a:noFill/>
          <a:ln w="12700">
            <a:noFill/>
            <a:miter lim="800000"/>
            <a:headEnd type="none" w="sm" len="sm"/>
            <a:tailEnd type="none" w="sm" len="sm"/>
          </a:ln>
        </p:spPr>
        <p:txBody>
          <a:bodyPr wrap="none">
            <a:spAutoFit/>
          </a:bodyPr>
          <a:lstStyle/>
          <a:p>
            <a:r>
              <a:rPr lang="en-US" altLang="ko-KR" sz="2400" b="1" i="1" dirty="0">
                <a:solidFill>
                  <a:srgbClr val="333399"/>
                </a:solidFill>
                <a:latin typeface="Verdana" pitchFamily="34" charset="0"/>
              </a:rPr>
              <a:t>Super Resolution Generative Adversarial Nets</a:t>
            </a:r>
          </a:p>
        </p:txBody>
      </p:sp>
      <p:pic>
        <p:nvPicPr>
          <p:cNvPr id="235522" name="Picture 2" descr="Káº¿t quáº£ hÃ¬nh áº£nh cho pixel shuffle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955294" y="4531677"/>
            <a:ext cx="2979622" cy="13611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80744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ine 31"/>
          <p:cNvSpPr>
            <a:spLocks noChangeShapeType="1"/>
          </p:cNvSpPr>
          <p:nvPr/>
        </p:nvSpPr>
        <p:spPr bwMode="auto">
          <a:xfrm>
            <a:off x="395288" y="719138"/>
            <a:ext cx="8748712" cy="0"/>
          </a:xfrm>
          <a:prstGeom prst="line">
            <a:avLst/>
          </a:prstGeom>
          <a:noFill/>
          <a:ln w="38100">
            <a:solidFill>
              <a:srgbClr val="FF3300"/>
            </a:solidFill>
            <a:round/>
            <a:headEnd type="none" w="sm" len="sm"/>
            <a:tailEnd type="none" w="sm" len="sm"/>
          </a:ln>
        </p:spPr>
        <p:txBody>
          <a:bodyPr/>
          <a:lstStyle/>
          <a:p>
            <a:endParaRPr lang="en-US"/>
          </a:p>
        </p:txBody>
      </p:sp>
      <p:cxnSp>
        <p:nvCxnSpPr>
          <p:cNvPr id="22" name="Straight Connector 26"/>
          <p:cNvCxnSpPr>
            <a:cxnSpLocks noChangeShapeType="1"/>
          </p:cNvCxnSpPr>
          <p:nvPr/>
        </p:nvCxnSpPr>
        <p:spPr bwMode="auto">
          <a:xfrm>
            <a:off x="8072462" y="6610215"/>
            <a:ext cx="928694" cy="1588"/>
          </a:xfrm>
          <a:prstGeom prst="line">
            <a:avLst/>
          </a:prstGeom>
          <a:noFill/>
          <a:ln w="15875" algn="ctr">
            <a:solidFill>
              <a:srgbClr val="FF0000"/>
            </a:solidFill>
            <a:round/>
            <a:headEnd type="none" w="sm" len="sm"/>
            <a:tailEnd type="none" w="sm" len="sm"/>
          </a:ln>
        </p:spPr>
      </p:cxnSp>
      <p:sp>
        <p:nvSpPr>
          <p:cNvPr id="23" name="Nơi giữ chỗ cho Số hiệu Bản chiếu 3"/>
          <p:cNvSpPr txBox="1">
            <a:spLocks/>
          </p:cNvSpPr>
          <p:nvPr/>
        </p:nvSpPr>
        <p:spPr>
          <a:xfrm>
            <a:off x="6938994" y="6350023"/>
            <a:ext cx="2133600" cy="365125"/>
          </a:xfrm>
          <a:prstGeom prst="rect">
            <a:avLst/>
          </a:prstGeom>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8282749C-0EE4-40BC-B143-B809D2A98AF9}" type="slidenum">
              <a:rPr kumimoji="1" lang="en-US" sz="1400" b="0" i="0" u="none" strike="noStrike" kern="1200" cap="none" spc="0" normalizeH="0" baseline="0" noProof="0" smtClean="0">
                <a:ln>
                  <a:noFill/>
                </a:ln>
                <a:solidFill>
                  <a:schemeClr val="tx2"/>
                </a:solidFill>
                <a:effectLst/>
                <a:uLnTx/>
                <a:uFillTx/>
                <a:latin typeface="Arial" charset="0"/>
                <a:ea typeface="굴림" pitchFamily="34" charset="-127"/>
                <a:cs typeface="+mn-cs"/>
              </a:rPr>
              <a:pPr marL="0" marR="0" lvl="0" indent="0" algn="r" defTabSz="914400" rtl="0" eaLnBrk="0" fontAlgn="base" latinLnBrk="0" hangingPunct="0">
                <a:lnSpc>
                  <a:spcPct val="100000"/>
                </a:lnSpc>
                <a:spcBef>
                  <a:spcPct val="0"/>
                </a:spcBef>
                <a:spcAft>
                  <a:spcPct val="0"/>
                </a:spcAft>
                <a:buClrTx/>
                <a:buSzTx/>
                <a:buFontTx/>
                <a:buNone/>
                <a:tabLst/>
                <a:defRPr/>
              </a:pPr>
              <a:t>12</a:t>
            </a:fld>
            <a:endParaRPr kumimoji="1" lang="en-US" sz="1400" b="0" i="0" u="none" strike="noStrike" kern="1200" cap="none" spc="0" normalizeH="0" baseline="0" noProof="0" dirty="0">
              <a:ln>
                <a:noFill/>
              </a:ln>
              <a:solidFill>
                <a:schemeClr val="tx2"/>
              </a:solidFill>
              <a:effectLst/>
              <a:uLnTx/>
              <a:uFillTx/>
              <a:latin typeface="Arial" charset="0"/>
              <a:ea typeface="굴림" pitchFamily="34" charset="-127"/>
              <a:cs typeface="+mn-cs"/>
            </a:endParaRPr>
          </a:p>
        </p:txBody>
      </p:sp>
      <p:sp>
        <p:nvSpPr>
          <p:cNvPr id="24" name="TextBox 23"/>
          <p:cNvSpPr txBox="1"/>
          <p:nvPr/>
        </p:nvSpPr>
        <p:spPr>
          <a:xfrm>
            <a:off x="2661313" y="5117910"/>
            <a:ext cx="184731" cy="307777"/>
          </a:xfrm>
          <a:prstGeom prst="rect">
            <a:avLst/>
          </a:prstGeom>
          <a:noFill/>
        </p:spPr>
        <p:txBody>
          <a:bodyPr wrap="none" rtlCol="0">
            <a:spAutoFit/>
          </a:bodyPr>
          <a:lstStyle/>
          <a:p>
            <a:endParaRPr lang="en-US"/>
          </a:p>
        </p:txBody>
      </p:sp>
      <p:sp>
        <p:nvSpPr>
          <p:cNvPr id="25" name="Text Box 24">
            <a:extLst>
              <a:ext uri="{FF2B5EF4-FFF2-40B4-BE49-F238E27FC236}">
                <a16:creationId xmlns:a16="http://schemas.microsoft.com/office/drawing/2014/main" id="{55EA563B-B909-0F43-9A66-167FA866FE54}"/>
              </a:ext>
            </a:extLst>
          </p:cNvPr>
          <p:cNvSpPr txBox="1">
            <a:spLocks noChangeArrowheads="1"/>
          </p:cNvSpPr>
          <p:nvPr/>
        </p:nvSpPr>
        <p:spPr bwMode="auto">
          <a:xfrm>
            <a:off x="539551" y="899428"/>
            <a:ext cx="5256585" cy="369332"/>
          </a:xfrm>
          <a:prstGeom prst="rect">
            <a:avLst/>
          </a:prstGeom>
          <a:noFill/>
          <a:ln w="9525" algn="ctr">
            <a:noFill/>
            <a:miter lim="800000"/>
            <a:headEnd/>
            <a:tailEnd/>
          </a:ln>
        </p:spPr>
        <p:txBody>
          <a:bodyPr wrap="square">
            <a:spAutoFit/>
          </a:bodyPr>
          <a:lstStyle/>
          <a:p>
            <a:pPr algn="just"/>
            <a:r>
              <a:rPr lang="en-US" altLang="ko-KR" dirty="0" err="1">
                <a:solidFill>
                  <a:schemeClr val="bg2"/>
                </a:solidFill>
                <a:latin typeface="Source Sans Pro" panose="020B0604020202020204" charset="0"/>
              </a:rPr>
              <a:t>Mô</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hình</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mạng</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phân</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biệt</a:t>
            </a:r>
            <a:r>
              <a:rPr lang="en-US" altLang="ko-KR" dirty="0">
                <a:solidFill>
                  <a:schemeClr val="bg2"/>
                </a:solidFill>
                <a:latin typeface="Source Sans Pro" panose="020B0604020202020204" charset="0"/>
              </a:rPr>
              <a:t> (Discriminator Network)</a:t>
            </a:r>
          </a:p>
        </p:txBody>
      </p:sp>
      <p:pic>
        <p:nvPicPr>
          <p:cNvPr id="5" name="Picture 4">
            <a:extLst>
              <a:ext uri="{FF2B5EF4-FFF2-40B4-BE49-F238E27FC236}">
                <a16:creationId xmlns:a16="http://schemas.microsoft.com/office/drawing/2014/main" id="{300330E1-21F9-3D49-A321-84E119A873C4}"/>
              </a:ext>
            </a:extLst>
          </p:cNvPr>
          <p:cNvPicPr>
            <a:picLocks noChangeAspect="1"/>
          </p:cNvPicPr>
          <p:nvPr/>
        </p:nvPicPr>
        <p:blipFill>
          <a:blip r:embed="rId3"/>
          <a:stretch>
            <a:fillRect/>
          </a:stretch>
        </p:blipFill>
        <p:spPr>
          <a:xfrm>
            <a:off x="1389848" y="2060848"/>
            <a:ext cx="6759592" cy="1543765"/>
          </a:xfrm>
          <a:prstGeom prst="rect">
            <a:avLst/>
          </a:prstGeom>
        </p:spPr>
      </p:pic>
      <p:sp>
        <p:nvSpPr>
          <p:cNvPr id="9" name="Text Box 33"/>
          <p:cNvSpPr txBox="1">
            <a:spLocks noChangeArrowheads="1"/>
          </p:cNvSpPr>
          <p:nvPr/>
        </p:nvSpPr>
        <p:spPr bwMode="auto">
          <a:xfrm>
            <a:off x="585038" y="314325"/>
            <a:ext cx="8105104" cy="461665"/>
          </a:xfrm>
          <a:prstGeom prst="rect">
            <a:avLst/>
          </a:prstGeom>
          <a:noFill/>
          <a:ln w="12700">
            <a:noFill/>
            <a:miter lim="800000"/>
            <a:headEnd type="none" w="sm" len="sm"/>
            <a:tailEnd type="none" w="sm" len="sm"/>
          </a:ln>
        </p:spPr>
        <p:txBody>
          <a:bodyPr wrap="none">
            <a:spAutoFit/>
          </a:bodyPr>
          <a:lstStyle/>
          <a:p>
            <a:r>
              <a:rPr lang="en-US" altLang="ko-KR" sz="2400" b="1" i="1" dirty="0">
                <a:solidFill>
                  <a:srgbClr val="333399"/>
                </a:solidFill>
                <a:latin typeface="Verdana" pitchFamily="34" charset="0"/>
              </a:rPr>
              <a:t>Super Resolution Generative Adversarial Nets</a:t>
            </a:r>
          </a:p>
        </p:txBody>
      </p:sp>
    </p:spTree>
    <p:extLst>
      <p:ext uri="{BB962C8B-B14F-4D97-AF65-F5344CB8AC3E}">
        <p14:creationId xmlns:p14="http://schemas.microsoft.com/office/powerpoint/2010/main" val="16636621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ine 31"/>
          <p:cNvSpPr>
            <a:spLocks noChangeShapeType="1"/>
          </p:cNvSpPr>
          <p:nvPr/>
        </p:nvSpPr>
        <p:spPr bwMode="auto">
          <a:xfrm>
            <a:off x="395288" y="719138"/>
            <a:ext cx="8748712" cy="0"/>
          </a:xfrm>
          <a:prstGeom prst="line">
            <a:avLst/>
          </a:prstGeom>
          <a:noFill/>
          <a:ln w="38100">
            <a:solidFill>
              <a:srgbClr val="FF3300"/>
            </a:solidFill>
            <a:round/>
            <a:headEnd type="none" w="sm" len="sm"/>
            <a:tailEnd type="none" w="sm" len="sm"/>
          </a:ln>
        </p:spPr>
        <p:txBody>
          <a:bodyPr/>
          <a:lstStyle/>
          <a:p>
            <a:endParaRPr lang="en-US"/>
          </a:p>
        </p:txBody>
      </p:sp>
      <p:cxnSp>
        <p:nvCxnSpPr>
          <p:cNvPr id="22" name="Straight Connector 26"/>
          <p:cNvCxnSpPr>
            <a:cxnSpLocks noChangeShapeType="1"/>
          </p:cNvCxnSpPr>
          <p:nvPr/>
        </p:nvCxnSpPr>
        <p:spPr bwMode="auto">
          <a:xfrm>
            <a:off x="8072462" y="6610215"/>
            <a:ext cx="928694" cy="1588"/>
          </a:xfrm>
          <a:prstGeom prst="line">
            <a:avLst/>
          </a:prstGeom>
          <a:noFill/>
          <a:ln w="15875" algn="ctr">
            <a:solidFill>
              <a:srgbClr val="FF0000"/>
            </a:solidFill>
            <a:round/>
            <a:headEnd type="none" w="sm" len="sm"/>
            <a:tailEnd type="none" w="sm" len="sm"/>
          </a:ln>
        </p:spPr>
      </p:cxnSp>
      <p:sp>
        <p:nvSpPr>
          <p:cNvPr id="23" name="Nơi giữ chỗ cho Số hiệu Bản chiếu 3"/>
          <p:cNvSpPr txBox="1">
            <a:spLocks/>
          </p:cNvSpPr>
          <p:nvPr/>
        </p:nvSpPr>
        <p:spPr>
          <a:xfrm>
            <a:off x="6938994" y="6350023"/>
            <a:ext cx="2133600" cy="365125"/>
          </a:xfrm>
          <a:prstGeom prst="rect">
            <a:avLst/>
          </a:prstGeom>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8282749C-0EE4-40BC-B143-B809D2A98AF9}" type="slidenum">
              <a:rPr kumimoji="1" lang="en-US" sz="1400" b="0" i="0" u="none" strike="noStrike" kern="1200" cap="none" spc="0" normalizeH="0" baseline="0" noProof="0" smtClean="0">
                <a:ln>
                  <a:noFill/>
                </a:ln>
                <a:solidFill>
                  <a:schemeClr val="tx2"/>
                </a:solidFill>
                <a:effectLst/>
                <a:uLnTx/>
                <a:uFillTx/>
                <a:latin typeface="Arial" charset="0"/>
                <a:ea typeface="굴림" pitchFamily="34" charset="-127"/>
                <a:cs typeface="+mn-cs"/>
              </a:rPr>
              <a:pPr marL="0" marR="0" lvl="0" indent="0" algn="r" defTabSz="914400" rtl="0" eaLnBrk="0" fontAlgn="base" latinLnBrk="0" hangingPunct="0">
                <a:lnSpc>
                  <a:spcPct val="100000"/>
                </a:lnSpc>
                <a:spcBef>
                  <a:spcPct val="0"/>
                </a:spcBef>
                <a:spcAft>
                  <a:spcPct val="0"/>
                </a:spcAft>
                <a:buClrTx/>
                <a:buSzTx/>
                <a:buFontTx/>
                <a:buNone/>
                <a:tabLst/>
                <a:defRPr/>
              </a:pPr>
              <a:t>13</a:t>
            </a:fld>
            <a:endParaRPr kumimoji="1" lang="en-US" sz="1400" b="0" i="0" u="none" strike="noStrike" kern="1200" cap="none" spc="0" normalizeH="0" baseline="0" noProof="0" dirty="0">
              <a:ln>
                <a:noFill/>
              </a:ln>
              <a:solidFill>
                <a:schemeClr val="tx2"/>
              </a:solidFill>
              <a:effectLst/>
              <a:uLnTx/>
              <a:uFillTx/>
              <a:latin typeface="Arial" charset="0"/>
              <a:ea typeface="굴림" pitchFamily="34" charset="-127"/>
              <a:cs typeface="+mn-cs"/>
            </a:endParaRPr>
          </a:p>
        </p:txBody>
      </p:sp>
      <p:sp>
        <p:nvSpPr>
          <p:cNvPr id="24" name="TextBox 23"/>
          <p:cNvSpPr txBox="1"/>
          <p:nvPr/>
        </p:nvSpPr>
        <p:spPr>
          <a:xfrm>
            <a:off x="2661313" y="5117910"/>
            <a:ext cx="184731" cy="307777"/>
          </a:xfrm>
          <a:prstGeom prst="rect">
            <a:avLst/>
          </a:prstGeom>
          <a:noFill/>
        </p:spPr>
        <p:txBody>
          <a:bodyPr wrap="none" rtlCol="0">
            <a:spAutoFit/>
          </a:bodyPr>
          <a:lstStyle/>
          <a:p>
            <a:endParaRPr lang="en-US"/>
          </a:p>
        </p:txBody>
      </p:sp>
      <p:sp>
        <p:nvSpPr>
          <p:cNvPr id="25" name="Text Box 24">
            <a:extLst>
              <a:ext uri="{FF2B5EF4-FFF2-40B4-BE49-F238E27FC236}">
                <a16:creationId xmlns:a16="http://schemas.microsoft.com/office/drawing/2014/main" id="{55EA563B-B909-0F43-9A66-167FA866FE54}"/>
              </a:ext>
            </a:extLst>
          </p:cNvPr>
          <p:cNvSpPr txBox="1">
            <a:spLocks noChangeArrowheads="1"/>
          </p:cNvSpPr>
          <p:nvPr/>
        </p:nvSpPr>
        <p:spPr bwMode="auto">
          <a:xfrm>
            <a:off x="539551" y="899428"/>
            <a:ext cx="5256585" cy="369332"/>
          </a:xfrm>
          <a:prstGeom prst="rect">
            <a:avLst/>
          </a:prstGeom>
          <a:noFill/>
          <a:ln w="9525" algn="ctr">
            <a:noFill/>
            <a:miter lim="800000"/>
            <a:headEnd/>
            <a:tailEnd/>
          </a:ln>
        </p:spPr>
        <p:txBody>
          <a:bodyPr wrap="square">
            <a:spAutoFit/>
          </a:bodyPr>
          <a:lstStyle/>
          <a:p>
            <a:pPr algn="just"/>
            <a:r>
              <a:rPr lang="en-US" altLang="ko-KR" dirty="0" err="1">
                <a:solidFill>
                  <a:schemeClr val="bg2"/>
                </a:solidFill>
                <a:latin typeface="Source Sans Pro" panose="020B0604020202020204" charset="0"/>
              </a:rPr>
              <a:t>Hàm</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mất</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mát</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cảm</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quan</a:t>
            </a:r>
            <a:r>
              <a:rPr lang="en-US" altLang="ko-KR" dirty="0">
                <a:solidFill>
                  <a:schemeClr val="bg2"/>
                </a:solidFill>
                <a:latin typeface="Source Sans Pro" panose="020B0604020202020204" charset="0"/>
              </a:rPr>
              <a:t> (Perceptual Loss)</a:t>
            </a:r>
          </a:p>
        </p:txBody>
      </p:sp>
      <p:pic>
        <p:nvPicPr>
          <p:cNvPr id="9" name="Picture 8">
            <a:extLst>
              <a:ext uri="{FF2B5EF4-FFF2-40B4-BE49-F238E27FC236}">
                <a16:creationId xmlns:a16="http://schemas.microsoft.com/office/drawing/2014/main" id="{FC2E770A-951A-7E4B-AC78-10EEE8F5E7C0}"/>
              </a:ext>
            </a:extLst>
          </p:cNvPr>
          <p:cNvPicPr/>
          <p:nvPr/>
        </p:nvPicPr>
        <p:blipFill>
          <a:blip r:embed="rId4"/>
          <a:stretch>
            <a:fillRect/>
          </a:stretch>
        </p:blipFill>
        <p:spPr>
          <a:xfrm>
            <a:off x="2177733" y="1759450"/>
            <a:ext cx="4788533" cy="1221321"/>
          </a:xfrm>
          <a:prstGeom prst="rect">
            <a:avLst/>
          </a:prstGeom>
        </p:spPr>
      </p:pic>
      <p:sp>
        <p:nvSpPr>
          <p:cNvPr id="10" name="Text Box 24">
            <a:extLst>
              <a:ext uri="{FF2B5EF4-FFF2-40B4-BE49-F238E27FC236}">
                <a16:creationId xmlns:a16="http://schemas.microsoft.com/office/drawing/2014/main" id="{B9BCAF8E-CB1B-3C4F-802E-6DBA349AF2F0}"/>
              </a:ext>
            </a:extLst>
          </p:cNvPr>
          <p:cNvSpPr txBox="1">
            <a:spLocks noChangeArrowheads="1"/>
          </p:cNvSpPr>
          <p:nvPr/>
        </p:nvSpPr>
        <p:spPr bwMode="auto">
          <a:xfrm>
            <a:off x="585038" y="3507898"/>
            <a:ext cx="5256585" cy="369332"/>
          </a:xfrm>
          <a:prstGeom prst="rect">
            <a:avLst/>
          </a:prstGeom>
          <a:noFill/>
          <a:ln w="9525" algn="ctr">
            <a:noFill/>
            <a:miter lim="800000"/>
            <a:headEnd/>
            <a:tailEnd/>
          </a:ln>
        </p:spPr>
        <p:txBody>
          <a:bodyPr wrap="square">
            <a:spAutoFit/>
          </a:bodyPr>
          <a:lstStyle/>
          <a:p>
            <a:pPr algn="just"/>
            <a:r>
              <a:rPr lang="en-US" altLang="ko-KR" dirty="0" err="1">
                <a:solidFill>
                  <a:schemeClr val="bg2"/>
                </a:solidFill>
                <a:latin typeface="Source Sans Pro" panose="020B0604020202020204" charset="0"/>
              </a:rPr>
              <a:t>Hàm</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mất</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mát</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nội</a:t>
            </a:r>
            <a:r>
              <a:rPr lang="en-US" altLang="ko-KR" dirty="0">
                <a:solidFill>
                  <a:schemeClr val="bg2"/>
                </a:solidFill>
                <a:latin typeface="Source Sans Pro" panose="020B0604020202020204" charset="0"/>
              </a:rPr>
              <a:t> dung (Content Loss)</a:t>
            </a:r>
          </a:p>
        </p:txBody>
      </p:sp>
      <p:graphicFrame>
        <p:nvGraphicFramePr>
          <p:cNvPr id="6" name="Object 5">
            <a:extLst>
              <a:ext uri="{FF2B5EF4-FFF2-40B4-BE49-F238E27FC236}">
                <a16:creationId xmlns:a16="http://schemas.microsoft.com/office/drawing/2014/main" id="{96447245-DFB8-B740-A912-9E1F235E96FF}"/>
              </a:ext>
            </a:extLst>
          </p:cNvPr>
          <p:cNvGraphicFramePr>
            <a:graphicFrameLocks noChangeAspect="1"/>
          </p:cNvGraphicFramePr>
          <p:nvPr>
            <p:extLst>
              <p:ext uri="{D42A27DB-BD31-4B8C-83A1-F6EECF244321}">
                <p14:modId xmlns:p14="http://schemas.microsoft.com/office/powerpoint/2010/main" val="906707634"/>
              </p:ext>
            </p:extLst>
          </p:nvPr>
        </p:nvGraphicFramePr>
        <p:xfrm>
          <a:off x="1990105" y="5932451"/>
          <a:ext cx="5318199" cy="808917"/>
        </p:xfrm>
        <a:graphic>
          <a:graphicData uri="http://schemas.openxmlformats.org/presentationml/2006/ole">
            <mc:AlternateContent xmlns:mc="http://schemas.openxmlformats.org/markup-compatibility/2006">
              <mc:Choice xmlns:v="urn:schemas-microsoft-com:vml" Requires="v">
                <p:oleObj spid="_x0000_s230469" r:id="rId5" imgW="3924300" imgH="596900" progId="Equation.DSMT4">
                  <p:embed/>
                </p:oleObj>
              </mc:Choice>
              <mc:Fallback>
                <p:oleObj r:id="rId5" imgW="3924300" imgH="596900" progId="Equation.DSMT4">
                  <p:embed/>
                  <p:pic>
                    <p:nvPicPr>
                      <p:cNvPr id="0" name="Object 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90105" y="5932451"/>
                        <a:ext cx="5318199" cy="808917"/>
                      </a:xfrm>
                      <a:prstGeom prst="rect">
                        <a:avLst/>
                      </a:prstGeom>
                      <a:noFill/>
                    </p:spPr>
                  </p:pic>
                </p:oleObj>
              </mc:Fallback>
            </mc:AlternateContent>
          </a:graphicData>
        </a:graphic>
      </p:graphicFrame>
      <p:pic>
        <p:nvPicPr>
          <p:cNvPr id="13" name="Picture 12" descr="Káº¿t quáº£ hÃ¬nh áº£nh cho VGG19">
            <a:extLst>
              <a:ext uri="{FF2B5EF4-FFF2-40B4-BE49-F238E27FC236}">
                <a16:creationId xmlns:a16="http://schemas.microsoft.com/office/drawing/2014/main" id="{7ACE1E67-ACFF-3C4F-84B3-33DEEC94BFD3}"/>
              </a:ext>
            </a:extLst>
          </p:cNvPr>
          <p:cNvPicPr/>
          <p:nvPr/>
        </p:nvPicPr>
        <p:blipFill>
          <a:blip r:embed="rId7">
            <a:extLst>
              <a:ext uri="{28A0092B-C50C-407E-A947-70E740481C1C}">
                <a14:useLocalDpi xmlns:a14="http://schemas.microsoft.com/office/drawing/2010/main" val="0"/>
              </a:ext>
            </a:extLst>
          </a:blip>
          <a:srcRect/>
          <a:stretch>
            <a:fillRect/>
          </a:stretch>
        </p:blipFill>
        <p:spPr bwMode="auto">
          <a:xfrm>
            <a:off x="2989706" y="3861048"/>
            <a:ext cx="3164586" cy="1746545"/>
          </a:xfrm>
          <a:prstGeom prst="rect">
            <a:avLst/>
          </a:prstGeom>
          <a:noFill/>
          <a:ln>
            <a:noFill/>
          </a:ln>
        </p:spPr>
      </p:pic>
      <p:sp>
        <p:nvSpPr>
          <p:cNvPr id="12" name="Text Box 33"/>
          <p:cNvSpPr txBox="1">
            <a:spLocks noChangeArrowheads="1"/>
          </p:cNvSpPr>
          <p:nvPr/>
        </p:nvSpPr>
        <p:spPr bwMode="auto">
          <a:xfrm>
            <a:off x="585038" y="314325"/>
            <a:ext cx="8105104" cy="461665"/>
          </a:xfrm>
          <a:prstGeom prst="rect">
            <a:avLst/>
          </a:prstGeom>
          <a:noFill/>
          <a:ln w="12700">
            <a:noFill/>
            <a:miter lim="800000"/>
            <a:headEnd type="none" w="sm" len="sm"/>
            <a:tailEnd type="none" w="sm" len="sm"/>
          </a:ln>
        </p:spPr>
        <p:txBody>
          <a:bodyPr wrap="none">
            <a:spAutoFit/>
          </a:bodyPr>
          <a:lstStyle/>
          <a:p>
            <a:r>
              <a:rPr lang="en-US" altLang="ko-KR" sz="2400" b="1" i="1" dirty="0">
                <a:solidFill>
                  <a:srgbClr val="333399"/>
                </a:solidFill>
                <a:latin typeface="Verdana" pitchFamily="34" charset="0"/>
              </a:rPr>
              <a:t>Super Resolution Generative Adversarial Nets</a:t>
            </a:r>
          </a:p>
        </p:txBody>
      </p:sp>
      <p:sp>
        <p:nvSpPr>
          <p:cNvPr id="14" name="Text Box 24">
            <a:extLst>
              <a:ext uri="{FF2B5EF4-FFF2-40B4-BE49-F238E27FC236}">
                <a16:creationId xmlns:a16="http://schemas.microsoft.com/office/drawing/2014/main" id="{55EA563B-B909-0F43-9A66-167FA866FE54}"/>
              </a:ext>
            </a:extLst>
          </p:cNvPr>
          <p:cNvSpPr txBox="1">
            <a:spLocks noChangeArrowheads="1"/>
          </p:cNvSpPr>
          <p:nvPr/>
        </p:nvSpPr>
        <p:spPr bwMode="auto">
          <a:xfrm>
            <a:off x="3671899" y="5595088"/>
            <a:ext cx="1764197" cy="261610"/>
          </a:xfrm>
          <a:prstGeom prst="rect">
            <a:avLst/>
          </a:prstGeom>
          <a:noFill/>
          <a:ln w="9525" algn="ctr">
            <a:noFill/>
            <a:miter lim="800000"/>
            <a:headEnd/>
            <a:tailEnd/>
          </a:ln>
        </p:spPr>
        <p:txBody>
          <a:bodyPr wrap="square">
            <a:spAutoFit/>
          </a:bodyPr>
          <a:lstStyle/>
          <a:p>
            <a:pPr algn="just"/>
            <a:r>
              <a:rPr lang="en-US" altLang="ko-KR" sz="1100" dirty="0" err="1">
                <a:solidFill>
                  <a:schemeClr val="bg2"/>
                </a:solidFill>
                <a:latin typeface="Source Sans Pro" panose="020B0604020202020204" charset="0"/>
              </a:rPr>
              <a:t>Mô</a:t>
            </a:r>
            <a:r>
              <a:rPr lang="en-US" altLang="ko-KR" sz="1100" dirty="0">
                <a:solidFill>
                  <a:schemeClr val="bg2"/>
                </a:solidFill>
                <a:latin typeface="Source Sans Pro" panose="020B0604020202020204" charset="0"/>
              </a:rPr>
              <a:t> </a:t>
            </a:r>
            <a:r>
              <a:rPr lang="en-US" altLang="ko-KR" sz="1100" dirty="0" err="1">
                <a:solidFill>
                  <a:schemeClr val="bg2"/>
                </a:solidFill>
                <a:latin typeface="Source Sans Pro" panose="020B0604020202020204" charset="0"/>
              </a:rPr>
              <a:t>hình</a:t>
            </a:r>
            <a:r>
              <a:rPr lang="en-US" altLang="ko-KR" sz="1100" dirty="0">
                <a:solidFill>
                  <a:schemeClr val="bg2"/>
                </a:solidFill>
                <a:latin typeface="Source Sans Pro" panose="020B0604020202020204" charset="0"/>
              </a:rPr>
              <a:t> </a:t>
            </a:r>
            <a:r>
              <a:rPr lang="en-US" altLang="ko-KR" sz="1100" dirty="0" err="1">
                <a:solidFill>
                  <a:schemeClr val="bg2"/>
                </a:solidFill>
                <a:latin typeface="Source Sans Pro" panose="020B0604020202020204" charset="0"/>
              </a:rPr>
              <a:t>mạng</a:t>
            </a:r>
            <a:r>
              <a:rPr lang="en-US" altLang="ko-KR" sz="1100" dirty="0">
                <a:solidFill>
                  <a:schemeClr val="bg2"/>
                </a:solidFill>
                <a:latin typeface="Source Sans Pro" panose="020B0604020202020204" charset="0"/>
              </a:rPr>
              <a:t> VGG-19</a:t>
            </a:r>
          </a:p>
        </p:txBody>
      </p:sp>
    </p:spTree>
    <p:extLst>
      <p:ext uri="{BB962C8B-B14F-4D97-AF65-F5344CB8AC3E}">
        <p14:creationId xmlns:p14="http://schemas.microsoft.com/office/powerpoint/2010/main" val="7373501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ine 31"/>
          <p:cNvSpPr>
            <a:spLocks noChangeShapeType="1"/>
          </p:cNvSpPr>
          <p:nvPr/>
        </p:nvSpPr>
        <p:spPr bwMode="auto">
          <a:xfrm>
            <a:off x="395288" y="719138"/>
            <a:ext cx="8748712" cy="0"/>
          </a:xfrm>
          <a:prstGeom prst="line">
            <a:avLst/>
          </a:prstGeom>
          <a:noFill/>
          <a:ln w="38100">
            <a:solidFill>
              <a:srgbClr val="FF3300"/>
            </a:solidFill>
            <a:round/>
            <a:headEnd type="none" w="sm" len="sm"/>
            <a:tailEnd type="none" w="sm" len="sm"/>
          </a:ln>
        </p:spPr>
        <p:txBody>
          <a:bodyPr/>
          <a:lstStyle/>
          <a:p>
            <a:endParaRPr lang="en-US"/>
          </a:p>
        </p:txBody>
      </p:sp>
      <p:cxnSp>
        <p:nvCxnSpPr>
          <p:cNvPr id="22" name="Straight Connector 26"/>
          <p:cNvCxnSpPr>
            <a:cxnSpLocks noChangeShapeType="1"/>
          </p:cNvCxnSpPr>
          <p:nvPr/>
        </p:nvCxnSpPr>
        <p:spPr bwMode="auto">
          <a:xfrm>
            <a:off x="8072462" y="6610215"/>
            <a:ext cx="928694" cy="1588"/>
          </a:xfrm>
          <a:prstGeom prst="line">
            <a:avLst/>
          </a:prstGeom>
          <a:noFill/>
          <a:ln w="15875" algn="ctr">
            <a:solidFill>
              <a:srgbClr val="FF0000"/>
            </a:solidFill>
            <a:round/>
            <a:headEnd type="none" w="sm" len="sm"/>
            <a:tailEnd type="none" w="sm" len="sm"/>
          </a:ln>
        </p:spPr>
      </p:cxnSp>
      <p:sp>
        <p:nvSpPr>
          <p:cNvPr id="23" name="Nơi giữ chỗ cho Số hiệu Bản chiếu 3"/>
          <p:cNvSpPr txBox="1">
            <a:spLocks/>
          </p:cNvSpPr>
          <p:nvPr/>
        </p:nvSpPr>
        <p:spPr>
          <a:xfrm>
            <a:off x="6938994" y="6350023"/>
            <a:ext cx="2133600" cy="365125"/>
          </a:xfrm>
          <a:prstGeom prst="rect">
            <a:avLst/>
          </a:prstGeom>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8282749C-0EE4-40BC-B143-B809D2A98AF9}" type="slidenum">
              <a:rPr kumimoji="1" lang="en-US" sz="1400" b="0" i="0" u="none" strike="noStrike" kern="1200" cap="none" spc="0" normalizeH="0" baseline="0" noProof="0" smtClean="0">
                <a:ln>
                  <a:noFill/>
                </a:ln>
                <a:solidFill>
                  <a:schemeClr val="tx2"/>
                </a:solidFill>
                <a:effectLst/>
                <a:uLnTx/>
                <a:uFillTx/>
                <a:latin typeface="Arial" charset="0"/>
                <a:ea typeface="굴림" pitchFamily="34" charset="-127"/>
                <a:cs typeface="+mn-cs"/>
              </a:rPr>
              <a:pPr marL="0" marR="0" lvl="0" indent="0" algn="r" defTabSz="914400" rtl="0" eaLnBrk="0" fontAlgn="base" latinLnBrk="0" hangingPunct="0">
                <a:lnSpc>
                  <a:spcPct val="100000"/>
                </a:lnSpc>
                <a:spcBef>
                  <a:spcPct val="0"/>
                </a:spcBef>
                <a:spcAft>
                  <a:spcPct val="0"/>
                </a:spcAft>
                <a:buClrTx/>
                <a:buSzTx/>
                <a:buFontTx/>
                <a:buNone/>
                <a:tabLst/>
                <a:defRPr/>
              </a:pPr>
              <a:t>14</a:t>
            </a:fld>
            <a:endParaRPr kumimoji="1" lang="en-US" sz="1400" b="0" i="0" u="none" strike="noStrike" kern="1200" cap="none" spc="0" normalizeH="0" baseline="0" noProof="0" dirty="0">
              <a:ln>
                <a:noFill/>
              </a:ln>
              <a:solidFill>
                <a:schemeClr val="tx2"/>
              </a:solidFill>
              <a:effectLst/>
              <a:uLnTx/>
              <a:uFillTx/>
              <a:latin typeface="Arial" charset="0"/>
              <a:ea typeface="굴림" pitchFamily="34" charset="-127"/>
              <a:cs typeface="+mn-cs"/>
            </a:endParaRPr>
          </a:p>
        </p:txBody>
      </p:sp>
      <p:sp>
        <p:nvSpPr>
          <p:cNvPr id="24" name="TextBox 23"/>
          <p:cNvSpPr txBox="1"/>
          <p:nvPr/>
        </p:nvSpPr>
        <p:spPr>
          <a:xfrm>
            <a:off x="2661313" y="5117910"/>
            <a:ext cx="184731" cy="307777"/>
          </a:xfrm>
          <a:prstGeom prst="rect">
            <a:avLst/>
          </a:prstGeom>
          <a:noFill/>
        </p:spPr>
        <p:txBody>
          <a:bodyPr wrap="none" rtlCol="0">
            <a:spAutoFit/>
          </a:bodyPr>
          <a:lstStyle/>
          <a:p>
            <a:endParaRPr lang="en-US"/>
          </a:p>
        </p:txBody>
      </p:sp>
      <p:sp>
        <p:nvSpPr>
          <p:cNvPr id="25" name="Text Box 24">
            <a:extLst>
              <a:ext uri="{FF2B5EF4-FFF2-40B4-BE49-F238E27FC236}">
                <a16:creationId xmlns:a16="http://schemas.microsoft.com/office/drawing/2014/main" id="{55EA563B-B909-0F43-9A66-167FA866FE54}"/>
              </a:ext>
            </a:extLst>
          </p:cNvPr>
          <p:cNvSpPr txBox="1">
            <a:spLocks noChangeArrowheads="1"/>
          </p:cNvSpPr>
          <p:nvPr/>
        </p:nvSpPr>
        <p:spPr bwMode="auto">
          <a:xfrm>
            <a:off x="539551" y="899428"/>
            <a:ext cx="5256585" cy="369332"/>
          </a:xfrm>
          <a:prstGeom prst="rect">
            <a:avLst/>
          </a:prstGeom>
          <a:noFill/>
          <a:ln w="9525" algn="ctr">
            <a:noFill/>
            <a:miter lim="800000"/>
            <a:headEnd/>
            <a:tailEnd/>
          </a:ln>
        </p:spPr>
        <p:txBody>
          <a:bodyPr wrap="square">
            <a:spAutoFit/>
          </a:bodyPr>
          <a:lstStyle/>
          <a:p>
            <a:pPr algn="just"/>
            <a:r>
              <a:rPr lang="en-US" altLang="ko-KR" dirty="0" err="1">
                <a:solidFill>
                  <a:schemeClr val="bg2"/>
                </a:solidFill>
                <a:latin typeface="Source Sans Pro" panose="020B0604020202020204" charset="0"/>
              </a:rPr>
              <a:t>Hàm</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mất</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mát</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đối</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nghịch</a:t>
            </a:r>
            <a:r>
              <a:rPr lang="en-US" altLang="ko-KR" dirty="0">
                <a:solidFill>
                  <a:schemeClr val="bg2"/>
                </a:solidFill>
                <a:latin typeface="Source Sans Pro" panose="020B0604020202020204" charset="0"/>
              </a:rPr>
              <a:t> (Adversarial Loss)</a:t>
            </a:r>
          </a:p>
        </p:txBody>
      </p:sp>
      <p:graphicFrame>
        <p:nvGraphicFramePr>
          <p:cNvPr id="5" name="Object 4">
            <a:extLst>
              <a:ext uri="{FF2B5EF4-FFF2-40B4-BE49-F238E27FC236}">
                <a16:creationId xmlns:a16="http://schemas.microsoft.com/office/drawing/2014/main" id="{9F2C4B09-7B98-784D-9C11-7DDB0C2A3908}"/>
              </a:ext>
            </a:extLst>
          </p:cNvPr>
          <p:cNvGraphicFramePr>
            <a:graphicFrameLocks noChangeAspect="1"/>
          </p:cNvGraphicFramePr>
          <p:nvPr>
            <p:extLst>
              <p:ext uri="{D42A27DB-BD31-4B8C-83A1-F6EECF244321}">
                <p14:modId xmlns:p14="http://schemas.microsoft.com/office/powerpoint/2010/main" val="4134265282"/>
              </p:ext>
            </p:extLst>
          </p:nvPr>
        </p:nvGraphicFramePr>
        <p:xfrm>
          <a:off x="3100799" y="1466835"/>
          <a:ext cx="2839353" cy="666021"/>
        </p:xfrm>
        <a:graphic>
          <a:graphicData uri="http://schemas.openxmlformats.org/presentationml/2006/ole">
            <mc:AlternateContent xmlns:mc="http://schemas.openxmlformats.org/markup-compatibility/2006">
              <mc:Choice xmlns:v="urn:schemas-microsoft-com:vml" Requires="v">
                <p:oleObj spid="_x0000_s231498" r:id="rId4" imgW="2070100" imgH="495300" progId="Equation.DSMT4">
                  <p:embed/>
                </p:oleObj>
              </mc:Choice>
              <mc:Fallback>
                <p:oleObj r:id="rId4" imgW="2070100" imgH="495300" progId="Equation.DSMT4">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00799" y="1466835"/>
                        <a:ext cx="2839353" cy="666021"/>
                      </a:xfrm>
                      <a:prstGeom prst="rect">
                        <a:avLst/>
                      </a:prstGeom>
                      <a:noFill/>
                    </p:spPr>
                  </p:pic>
                </p:oleObj>
              </mc:Fallback>
            </mc:AlternateContent>
          </a:graphicData>
        </a:graphic>
      </p:graphicFrame>
      <p:pic>
        <p:nvPicPr>
          <p:cNvPr id="231431" name="Picture 1158" descr="https://cdn-images-1.medium.com/freeze/max/1000/1*_JJKGJ2ivyEpzGvNcRa7Kg.png?q=20">
            <a:extLst>
              <a:ext uri="{FF2B5EF4-FFF2-40B4-BE49-F238E27FC236}">
                <a16:creationId xmlns:a16="http://schemas.microsoft.com/office/drawing/2014/main" id="{17DA4976-C3EB-EC4F-8E52-D58E315C03AD}"/>
              </a:ext>
            </a:extLst>
          </p:cNvPr>
          <p:cNvPicPr>
            <a:picLocks noChangeAspect="1" noChangeArrowheads="1"/>
          </p:cNvPicPr>
          <p:nvPr/>
        </p:nvPicPr>
        <p:blipFill>
          <a:blip r:embed="rId6" r:link="rId7">
            <a:extLst>
              <a:ext uri="{28A0092B-C50C-407E-A947-70E740481C1C}">
                <a14:useLocalDpi xmlns:a14="http://schemas.microsoft.com/office/drawing/2010/main" val="0"/>
              </a:ext>
            </a:extLst>
          </a:blip>
          <a:srcRect/>
          <a:stretch>
            <a:fillRect/>
          </a:stretch>
        </p:blipFill>
        <p:spPr bwMode="auto">
          <a:xfrm>
            <a:off x="2159732" y="2767186"/>
            <a:ext cx="4824536" cy="3191386"/>
          </a:xfrm>
          <a:prstGeom prst="rect">
            <a:avLst/>
          </a:prstGeom>
          <a:noFill/>
          <a:extLst>
            <a:ext uri="{909E8E84-426E-40DD-AFC4-6F175D3DCCD1}">
              <a14:hiddenFill xmlns:a14="http://schemas.microsoft.com/office/drawing/2010/main">
                <a:solidFill>
                  <a:srgbClr val="FFFFFF"/>
                </a:solidFill>
              </a14:hiddenFill>
            </a:ext>
          </a:extLst>
        </p:spPr>
      </p:pic>
      <p:sp>
        <p:nvSpPr>
          <p:cNvPr id="10" name="Text Box 24">
            <a:extLst>
              <a:ext uri="{FF2B5EF4-FFF2-40B4-BE49-F238E27FC236}">
                <a16:creationId xmlns:a16="http://schemas.microsoft.com/office/drawing/2014/main" id="{19C22F4B-3BCC-ED40-820F-A2070BDF60EB}"/>
              </a:ext>
            </a:extLst>
          </p:cNvPr>
          <p:cNvSpPr txBox="1">
            <a:spLocks noChangeArrowheads="1"/>
          </p:cNvSpPr>
          <p:nvPr/>
        </p:nvSpPr>
        <p:spPr bwMode="auto">
          <a:xfrm>
            <a:off x="585038" y="2397854"/>
            <a:ext cx="5256585" cy="369332"/>
          </a:xfrm>
          <a:prstGeom prst="rect">
            <a:avLst/>
          </a:prstGeom>
          <a:noFill/>
          <a:ln w="9525" algn="ctr">
            <a:noFill/>
            <a:miter lim="800000"/>
            <a:headEnd/>
            <a:tailEnd/>
          </a:ln>
        </p:spPr>
        <p:txBody>
          <a:bodyPr wrap="square">
            <a:spAutoFit/>
          </a:bodyPr>
          <a:lstStyle/>
          <a:p>
            <a:pPr algn="just"/>
            <a:r>
              <a:rPr lang="en-US" altLang="ko-KR" dirty="0" err="1">
                <a:solidFill>
                  <a:schemeClr val="bg2"/>
                </a:solidFill>
                <a:latin typeface="Source Sans Pro" panose="020B0604020202020204" charset="0"/>
              </a:rPr>
              <a:t>Mô</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hình</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hoá</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mạng</a:t>
            </a:r>
            <a:r>
              <a:rPr lang="en-US" altLang="ko-KR" dirty="0">
                <a:solidFill>
                  <a:schemeClr val="bg2"/>
                </a:solidFill>
                <a:latin typeface="Source Sans Pro" panose="020B0604020202020204" charset="0"/>
              </a:rPr>
              <a:t> SRGANs</a:t>
            </a:r>
          </a:p>
        </p:txBody>
      </p:sp>
      <p:sp>
        <p:nvSpPr>
          <p:cNvPr id="11" name="Text Box 33"/>
          <p:cNvSpPr txBox="1">
            <a:spLocks noChangeArrowheads="1"/>
          </p:cNvSpPr>
          <p:nvPr/>
        </p:nvSpPr>
        <p:spPr bwMode="auto">
          <a:xfrm>
            <a:off x="585038" y="314325"/>
            <a:ext cx="8105104" cy="461665"/>
          </a:xfrm>
          <a:prstGeom prst="rect">
            <a:avLst/>
          </a:prstGeom>
          <a:noFill/>
          <a:ln w="12700">
            <a:noFill/>
            <a:miter lim="800000"/>
            <a:headEnd type="none" w="sm" len="sm"/>
            <a:tailEnd type="none" w="sm" len="sm"/>
          </a:ln>
        </p:spPr>
        <p:txBody>
          <a:bodyPr wrap="none">
            <a:spAutoFit/>
          </a:bodyPr>
          <a:lstStyle/>
          <a:p>
            <a:r>
              <a:rPr lang="en-US" altLang="ko-KR" sz="2400" b="1" i="1" dirty="0">
                <a:solidFill>
                  <a:srgbClr val="333399"/>
                </a:solidFill>
                <a:latin typeface="Verdana" pitchFamily="34" charset="0"/>
              </a:rPr>
              <a:t>Super Resolution Generative Adversarial Nets</a:t>
            </a:r>
          </a:p>
        </p:txBody>
      </p:sp>
    </p:spTree>
    <p:extLst>
      <p:ext uri="{BB962C8B-B14F-4D97-AF65-F5344CB8AC3E}">
        <p14:creationId xmlns:p14="http://schemas.microsoft.com/office/powerpoint/2010/main" val="30419983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ine 31"/>
          <p:cNvSpPr>
            <a:spLocks noChangeShapeType="1"/>
          </p:cNvSpPr>
          <p:nvPr/>
        </p:nvSpPr>
        <p:spPr bwMode="auto">
          <a:xfrm>
            <a:off x="395288" y="719138"/>
            <a:ext cx="8748712" cy="0"/>
          </a:xfrm>
          <a:prstGeom prst="line">
            <a:avLst/>
          </a:prstGeom>
          <a:noFill/>
          <a:ln w="38100">
            <a:solidFill>
              <a:srgbClr val="FF3300"/>
            </a:solidFill>
            <a:round/>
            <a:headEnd type="none" w="sm" len="sm"/>
            <a:tailEnd type="none" w="sm" len="sm"/>
          </a:ln>
        </p:spPr>
        <p:txBody>
          <a:bodyPr/>
          <a:lstStyle/>
          <a:p>
            <a:endParaRPr lang="en-US"/>
          </a:p>
        </p:txBody>
      </p:sp>
      <p:sp>
        <p:nvSpPr>
          <p:cNvPr id="3" name="Text Box 33"/>
          <p:cNvSpPr txBox="1">
            <a:spLocks noChangeArrowheads="1"/>
          </p:cNvSpPr>
          <p:nvPr/>
        </p:nvSpPr>
        <p:spPr bwMode="auto">
          <a:xfrm>
            <a:off x="585038" y="314325"/>
            <a:ext cx="3781805" cy="461665"/>
          </a:xfrm>
          <a:prstGeom prst="rect">
            <a:avLst/>
          </a:prstGeom>
          <a:noFill/>
          <a:ln w="12700">
            <a:noFill/>
            <a:miter lim="800000"/>
            <a:headEnd type="none" w="sm" len="sm"/>
            <a:tailEnd type="none" w="sm" len="sm"/>
          </a:ln>
        </p:spPr>
        <p:txBody>
          <a:bodyPr wrap="none">
            <a:spAutoFit/>
          </a:bodyPr>
          <a:lstStyle/>
          <a:p>
            <a:r>
              <a:rPr lang="en-US" altLang="ko-KR" sz="2400" b="1" i="1" dirty="0" err="1">
                <a:solidFill>
                  <a:srgbClr val="333399"/>
                </a:solidFill>
                <a:latin typeface="Verdana" pitchFamily="34" charset="0"/>
              </a:rPr>
              <a:t>Kết</a:t>
            </a:r>
            <a:r>
              <a:rPr lang="en-US" altLang="ko-KR" sz="2400" b="1" i="1" dirty="0">
                <a:solidFill>
                  <a:srgbClr val="333399"/>
                </a:solidFill>
                <a:latin typeface="Verdana" pitchFamily="34" charset="0"/>
              </a:rPr>
              <a:t> </a:t>
            </a:r>
            <a:r>
              <a:rPr lang="en-US" altLang="ko-KR" sz="2400" b="1" i="1" dirty="0" err="1">
                <a:solidFill>
                  <a:srgbClr val="333399"/>
                </a:solidFill>
                <a:latin typeface="Verdana" pitchFamily="34" charset="0"/>
              </a:rPr>
              <a:t>quả</a:t>
            </a:r>
            <a:r>
              <a:rPr lang="en-US" altLang="ko-KR" sz="2400" b="1" i="1" dirty="0">
                <a:solidFill>
                  <a:srgbClr val="333399"/>
                </a:solidFill>
                <a:latin typeface="Verdana" pitchFamily="34" charset="0"/>
              </a:rPr>
              <a:t> </a:t>
            </a:r>
            <a:r>
              <a:rPr lang="en-US" altLang="ko-KR" sz="2400" b="1" i="1" dirty="0" err="1">
                <a:solidFill>
                  <a:srgbClr val="333399"/>
                </a:solidFill>
                <a:latin typeface="Verdana" pitchFamily="34" charset="0"/>
              </a:rPr>
              <a:t>thực</a:t>
            </a:r>
            <a:r>
              <a:rPr lang="en-US" altLang="ko-KR" sz="2400" b="1" i="1" dirty="0">
                <a:solidFill>
                  <a:srgbClr val="333399"/>
                </a:solidFill>
                <a:latin typeface="Verdana" pitchFamily="34" charset="0"/>
              </a:rPr>
              <a:t> </a:t>
            </a:r>
            <a:r>
              <a:rPr lang="en-US" altLang="ko-KR" sz="2400" b="1" i="1" dirty="0" err="1">
                <a:solidFill>
                  <a:srgbClr val="333399"/>
                </a:solidFill>
                <a:latin typeface="Verdana" pitchFamily="34" charset="0"/>
              </a:rPr>
              <a:t>nghiệm</a:t>
            </a:r>
            <a:endParaRPr lang="en-US" altLang="ko-KR" sz="2400" b="1" i="1" dirty="0">
              <a:solidFill>
                <a:srgbClr val="333399"/>
              </a:solidFill>
              <a:latin typeface="Verdana" pitchFamily="34" charset="0"/>
            </a:endParaRPr>
          </a:p>
        </p:txBody>
      </p:sp>
      <p:cxnSp>
        <p:nvCxnSpPr>
          <p:cNvPr id="22" name="Straight Connector 26"/>
          <p:cNvCxnSpPr>
            <a:cxnSpLocks noChangeShapeType="1"/>
          </p:cNvCxnSpPr>
          <p:nvPr/>
        </p:nvCxnSpPr>
        <p:spPr bwMode="auto">
          <a:xfrm>
            <a:off x="8072462" y="6610215"/>
            <a:ext cx="928694" cy="1588"/>
          </a:xfrm>
          <a:prstGeom prst="line">
            <a:avLst/>
          </a:prstGeom>
          <a:noFill/>
          <a:ln w="15875" algn="ctr">
            <a:solidFill>
              <a:srgbClr val="FF0000"/>
            </a:solidFill>
            <a:round/>
            <a:headEnd type="none" w="sm" len="sm"/>
            <a:tailEnd type="none" w="sm" len="sm"/>
          </a:ln>
        </p:spPr>
      </p:cxnSp>
      <p:sp>
        <p:nvSpPr>
          <p:cNvPr id="23" name="Nơi giữ chỗ cho Số hiệu Bản chiếu 3"/>
          <p:cNvSpPr txBox="1">
            <a:spLocks/>
          </p:cNvSpPr>
          <p:nvPr/>
        </p:nvSpPr>
        <p:spPr>
          <a:xfrm>
            <a:off x="6938994" y="6350023"/>
            <a:ext cx="2133600" cy="365125"/>
          </a:xfrm>
          <a:prstGeom prst="rect">
            <a:avLst/>
          </a:prstGeom>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8282749C-0EE4-40BC-B143-B809D2A98AF9}" type="slidenum">
              <a:rPr kumimoji="1" lang="en-US" sz="1400" b="0" i="0" u="none" strike="noStrike" kern="1200" cap="none" spc="0" normalizeH="0" baseline="0" noProof="0" smtClean="0">
                <a:ln>
                  <a:noFill/>
                </a:ln>
                <a:solidFill>
                  <a:schemeClr val="tx2"/>
                </a:solidFill>
                <a:effectLst/>
                <a:uLnTx/>
                <a:uFillTx/>
                <a:latin typeface="Arial" charset="0"/>
                <a:ea typeface="굴림" pitchFamily="34" charset="-127"/>
                <a:cs typeface="+mn-cs"/>
              </a:rPr>
              <a:pPr marL="0" marR="0" lvl="0" indent="0" algn="r" defTabSz="914400" rtl="0" eaLnBrk="0" fontAlgn="base" latinLnBrk="0" hangingPunct="0">
                <a:lnSpc>
                  <a:spcPct val="100000"/>
                </a:lnSpc>
                <a:spcBef>
                  <a:spcPct val="0"/>
                </a:spcBef>
                <a:spcAft>
                  <a:spcPct val="0"/>
                </a:spcAft>
                <a:buClrTx/>
                <a:buSzTx/>
                <a:buFontTx/>
                <a:buNone/>
                <a:tabLst/>
                <a:defRPr/>
              </a:pPr>
              <a:t>15</a:t>
            </a:fld>
            <a:endParaRPr kumimoji="1" lang="en-US" sz="1400" b="0" i="0" u="none" strike="noStrike" kern="1200" cap="none" spc="0" normalizeH="0" baseline="0" noProof="0" dirty="0">
              <a:ln>
                <a:noFill/>
              </a:ln>
              <a:solidFill>
                <a:schemeClr val="tx2"/>
              </a:solidFill>
              <a:effectLst/>
              <a:uLnTx/>
              <a:uFillTx/>
              <a:latin typeface="Arial" charset="0"/>
              <a:ea typeface="굴림" pitchFamily="34" charset="-127"/>
              <a:cs typeface="+mn-cs"/>
            </a:endParaRPr>
          </a:p>
        </p:txBody>
      </p:sp>
      <p:sp>
        <p:nvSpPr>
          <p:cNvPr id="24" name="TextBox 23"/>
          <p:cNvSpPr txBox="1"/>
          <p:nvPr/>
        </p:nvSpPr>
        <p:spPr>
          <a:xfrm>
            <a:off x="2661313" y="5117910"/>
            <a:ext cx="184731" cy="307777"/>
          </a:xfrm>
          <a:prstGeom prst="rect">
            <a:avLst/>
          </a:prstGeom>
          <a:noFill/>
        </p:spPr>
        <p:txBody>
          <a:bodyPr wrap="none" rtlCol="0">
            <a:spAutoFit/>
          </a:bodyPr>
          <a:lstStyle/>
          <a:p>
            <a:endParaRPr lang="en-US"/>
          </a:p>
        </p:txBody>
      </p:sp>
      <p:sp>
        <p:nvSpPr>
          <p:cNvPr id="11" name="Text Box 24">
            <a:extLst>
              <a:ext uri="{FF2B5EF4-FFF2-40B4-BE49-F238E27FC236}">
                <a16:creationId xmlns:a16="http://schemas.microsoft.com/office/drawing/2014/main" id="{15597A7B-248B-B442-9D35-43BF8F273D1C}"/>
              </a:ext>
            </a:extLst>
          </p:cNvPr>
          <p:cNvSpPr txBox="1">
            <a:spLocks noChangeArrowheads="1"/>
          </p:cNvSpPr>
          <p:nvPr/>
        </p:nvSpPr>
        <p:spPr bwMode="auto">
          <a:xfrm>
            <a:off x="539551" y="899428"/>
            <a:ext cx="7776865" cy="646331"/>
          </a:xfrm>
          <a:prstGeom prst="rect">
            <a:avLst/>
          </a:prstGeom>
          <a:noFill/>
          <a:ln w="9525" algn="ctr">
            <a:noFill/>
            <a:miter lim="800000"/>
            <a:headEnd/>
            <a:tailEnd/>
          </a:ln>
        </p:spPr>
        <p:txBody>
          <a:bodyPr wrap="square">
            <a:spAutoFit/>
          </a:bodyPr>
          <a:lstStyle/>
          <a:p>
            <a:pPr algn="just"/>
            <a:r>
              <a:rPr lang="en-US" altLang="ko-KR" dirty="0" err="1">
                <a:solidFill>
                  <a:schemeClr val="bg2"/>
                </a:solidFill>
                <a:latin typeface="Source Sans Pro" panose="020B0604020202020204" charset="0"/>
              </a:rPr>
              <a:t>Bộ</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dữ</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liệu</a:t>
            </a:r>
            <a:r>
              <a:rPr lang="en-US" altLang="ko-KR" dirty="0">
                <a:solidFill>
                  <a:schemeClr val="bg2"/>
                </a:solidFill>
                <a:latin typeface="Source Sans Pro" panose="020B0604020202020204" charset="0"/>
              </a:rPr>
              <a:t>: VN-Celeb 23.000 </a:t>
            </a:r>
            <a:r>
              <a:rPr lang="en-US" altLang="ko-KR" dirty="0" err="1">
                <a:solidFill>
                  <a:schemeClr val="bg2"/>
                </a:solidFill>
                <a:latin typeface="Source Sans Pro" panose="020B0604020202020204" charset="0"/>
              </a:rPr>
              <a:t>ảnh</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của</a:t>
            </a:r>
            <a:r>
              <a:rPr lang="en-US" altLang="ko-KR" dirty="0">
                <a:solidFill>
                  <a:schemeClr val="bg2"/>
                </a:solidFill>
                <a:latin typeface="Source Sans Pro" panose="020B0604020202020204" charset="0"/>
              </a:rPr>
              <a:t> 1000 </a:t>
            </a:r>
            <a:r>
              <a:rPr lang="en-US" altLang="ko-KR" dirty="0" err="1">
                <a:solidFill>
                  <a:schemeClr val="bg2"/>
                </a:solidFill>
                <a:latin typeface="Source Sans Pro" panose="020B0604020202020204" charset="0"/>
              </a:rPr>
              <a:t>người</a:t>
            </a:r>
            <a:r>
              <a:rPr lang="en-US" altLang="ko-KR" dirty="0">
                <a:solidFill>
                  <a:schemeClr val="bg2"/>
                </a:solidFill>
                <a:latin typeface="Source Sans Pro" panose="020B0604020202020204" charset="0"/>
              </a:rPr>
              <a:t> VN </a:t>
            </a:r>
            <a:r>
              <a:rPr lang="en-US" altLang="ko-KR" dirty="0" err="1">
                <a:solidFill>
                  <a:schemeClr val="bg2"/>
                </a:solidFill>
                <a:latin typeface="Source Sans Pro" panose="020B0604020202020204" charset="0"/>
              </a:rPr>
              <a:t>đươc</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cung</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cấp</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bởi</a:t>
            </a:r>
            <a:r>
              <a:rPr lang="en-US" altLang="ko-KR" dirty="0">
                <a:solidFill>
                  <a:schemeClr val="bg2"/>
                </a:solidFill>
                <a:latin typeface="Source Sans Pro" panose="020B0604020202020204" charset="0"/>
              </a:rPr>
              <a:t> </a:t>
            </a:r>
            <a:r>
              <a:rPr lang="en-US" b="1" dirty="0" err="1"/>
              <a:t>AIviVN</a:t>
            </a:r>
            <a:endParaRPr lang="en-US" b="1" dirty="0"/>
          </a:p>
        </p:txBody>
      </p:sp>
      <p:pic>
        <p:nvPicPr>
          <p:cNvPr id="4" name="Picture 3">
            <a:extLst>
              <a:ext uri="{FF2B5EF4-FFF2-40B4-BE49-F238E27FC236}">
                <a16:creationId xmlns:a16="http://schemas.microsoft.com/office/drawing/2014/main" id="{8580E56F-5CEB-F84B-8CD5-FAE21C75ED2A}"/>
              </a:ext>
            </a:extLst>
          </p:cNvPr>
          <p:cNvPicPr>
            <a:picLocks noChangeAspect="1"/>
          </p:cNvPicPr>
          <p:nvPr/>
        </p:nvPicPr>
        <p:blipFill>
          <a:blip r:embed="rId3"/>
          <a:stretch>
            <a:fillRect/>
          </a:stretch>
        </p:blipFill>
        <p:spPr>
          <a:xfrm>
            <a:off x="1367110" y="1828497"/>
            <a:ext cx="6409780" cy="3201005"/>
          </a:xfrm>
          <a:prstGeom prst="rect">
            <a:avLst/>
          </a:prstGeom>
        </p:spPr>
      </p:pic>
      <p:sp>
        <p:nvSpPr>
          <p:cNvPr id="5" name="Rectangle 4"/>
          <p:cNvSpPr/>
          <p:nvPr/>
        </p:nvSpPr>
        <p:spPr>
          <a:xfrm>
            <a:off x="585038" y="5216924"/>
            <a:ext cx="8019410" cy="646331"/>
          </a:xfrm>
          <a:prstGeom prst="rect">
            <a:avLst/>
          </a:prstGeom>
        </p:spPr>
        <p:txBody>
          <a:bodyPr wrap="square">
            <a:spAutoFit/>
          </a:bodyPr>
          <a:lstStyle/>
          <a:p>
            <a:r>
              <a:rPr lang="en-US" altLang="ko-KR" dirty="0" err="1">
                <a:solidFill>
                  <a:schemeClr val="bg2"/>
                </a:solidFill>
                <a:latin typeface="Source Sans Pro" panose="020B0604020202020204" charset="0"/>
              </a:rPr>
              <a:t>Tổng</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cộng</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gồm</a:t>
            </a:r>
            <a:r>
              <a:rPr lang="en-US" altLang="ko-KR" dirty="0">
                <a:solidFill>
                  <a:schemeClr val="bg2"/>
                </a:solidFill>
                <a:latin typeface="Source Sans Pro" panose="020B0604020202020204" charset="0"/>
              </a:rPr>
              <a:t> 3000 </a:t>
            </a:r>
            <a:r>
              <a:rPr lang="en-US" altLang="ko-KR" dirty="0" err="1">
                <a:solidFill>
                  <a:schemeClr val="bg2"/>
                </a:solidFill>
                <a:latin typeface="Source Sans Pro" panose="020B0604020202020204" charset="0"/>
              </a:rPr>
              <a:t>mẫu</a:t>
            </a:r>
            <a:r>
              <a:rPr lang="en-US" altLang="ko-KR" dirty="0">
                <a:solidFill>
                  <a:schemeClr val="bg2"/>
                </a:solidFill>
                <a:latin typeface="Source Sans Pro" panose="020B0604020202020204" charset="0"/>
              </a:rPr>
              <a:t> chia </a:t>
            </a:r>
            <a:r>
              <a:rPr lang="en-US" altLang="ko-KR" dirty="0" err="1">
                <a:solidFill>
                  <a:schemeClr val="bg2"/>
                </a:solidFill>
                <a:latin typeface="Source Sans Pro" panose="020B0604020202020204" charset="0"/>
              </a:rPr>
              <a:t>làm</a:t>
            </a:r>
            <a:r>
              <a:rPr lang="en-US" altLang="ko-KR" dirty="0">
                <a:solidFill>
                  <a:schemeClr val="bg2"/>
                </a:solidFill>
                <a:latin typeface="Source Sans Pro" panose="020B0604020202020204" charset="0"/>
              </a:rPr>
              <a:t> 2 </a:t>
            </a:r>
            <a:r>
              <a:rPr lang="en-US" altLang="ko-KR" dirty="0" err="1">
                <a:solidFill>
                  <a:schemeClr val="bg2"/>
                </a:solidFill>
                <a:latin typeface="Source Sans Pro" panose="020B0604020202020204" charset="0"/>
              </a:rPr>
              <a:t>phần</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dữ</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liệu</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huấn</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luyện</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và</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dữ</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liệu</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kiểm</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tra</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theo</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tỉ</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lệ</a:t>
            </a:r>
            <a:r>
              <a:rPr lang="en-US" altLang="ko-KR" dirty="0">
                <a:solidFill>
                  <a:schemeClr val="bg2"/>
                </a:solidFill>
                <a:latin typeface="Source Sans Pro" panose="020B0604020202020204" charset="0"/>
              </a:rPr>
              <a:t> 80:20. </a:t>
            </a:r>
            <a:r>
              <a:rPr lang="en-US" altLang="ko-KR" dirty="0" err="1">
                <a:solidFill>
                  <a:schemeClr val="bg2"/>
                </a:solidFill>
                <a:latin typeface="Source Sans Pro" panose="020B0604020202020204" charset="0"/>
              </a:rPr>
              <a:t>Kích</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thước</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đầu</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vào</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bộ</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huấn</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luyện</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là</a:t>
            </a:r>
            <a:r>
              <a:rPr lang="en-US" altLang="ko-KR" dirty="0">
                <a:solidFill>
                  <a:schemeClr val="bg2"/>
                </a:solidFill>
                <a:latin typeface="Source Sans Pro" panose="020B0604020202020204" charset="0"/>
              </a:rPr>
              <a:t> 200x200 pixel</a:t>
            </a:r>
          </a:p>
        </p:txBody>
      </p:sp>
    </p:spTree>
    <p:extLst>
      <p:ext uri="{BB962C8B-B14F-4D97-AF65-F5344CB8AC3E}">
        <p14:creationId xmlns:p14="http://schemas.microsoft.com/office/powerpoint/2010/main" val="17484364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ine 31"/>
          <p:cNvSpPr>
            <a:spLocks noChangeShapeType="1"/>
          </p:cNvSpPr>
          <p:nvPr/>
        </p:nvSpPr>
        <p:spPr bwMode="auto">
          <a:xfrm>
            <a:off x="395288" y="719138"/>
            <a:ext cx="8748712" cy="0"/>
          </a:xfrm>
          <a:prstGeom prst="line">
            <a:avLst/>
          </a:prstGeom>
          <a:noFill/>
          <a:ln w="38100">
            <a:solidFill>
              <a:srgbClr val="FF3300"/>
            </a:solidFill>
            <a:round/>
            <a:headEnd type="none" w="sm" len="sm"/>
            <a:tailEnd type="none" w="sm" len="sm"/>
          </a:ln>
        </p:spPr>
        <p:txBody>
          <a:bodyPr/>
          <a:lstStyle/>
          <a:p>
            <a:endParaRPr lang="en-US">
              <a:latin typeface="Times New Roman" panose="02020603050405020304" pitchFamily="18" charset="0"/>
              <a:cs typeface="Times New Roman" panose="02020603050405020304" pitchFamily="18" charset="0"/>
            </a:endParaRPr>
          </a:p>
        </p:txBody>
      </p:sp>
      <p:sp>
        <p:nvSpPr>
          <p:cNvPr id="3" name="Text Box 33"/>
          <p:cNvSpPr txBox="1">
            <a:spLocks noChangeArrowheads="1"/>
          </p:cNvSpPr>
          <p:nvPr/>
        </p:nvSpPr>
        <p:spPr bwMode="auto">
          <a:xfrm>
            <a:off x="585038" y="314325"/>
            <a:ext cx="3781805" cy="461665"/>
          </a:xfrm>
          <a:prstGeom prst="rect">
            <a:avLst/>
          </a:prstGeom>
          <a:noFill/>
          <a:ln w="12700">
            <a:noFill/>
            <a:miter lim="800000"/>
            <a:headEnd type="none" w="sm" len="sm"/>
            <a:tailEnd type="none" w="sm" len="sm"/>
          </a:ln>
        </p:spPr>
        <p:txBody>
          <a:bodyPr wrap="none">
            <a:spAutoFit/>
          </a:bodyPr>
          <a:lstStyle/>
          <a:p>
            <a:r>
              <a:rPr lang="en-US" altLang="ko-KR" sz="2400" b="1" i="1" dirty="0" err="1">
                <a:solidFill>
                  <a:srgbClr val="333399"/>
                </a:solidFill>
                <a:latin typeface="Verdana" pitchFamily="34" charset="0"/>
              </a:rPr>
              <a:t>Kết</a:t>
            </a:r>
            <a:r>
              <a:rPr lang="en-US" altLang="ko-KR" sz="2400" b="1" i="1" dirty="0">
                <a:solidFill>
                  <a:srgbClr val="333399"/>
                </a:solidFill>
                <a:latin typeface="Verdana" pitchFamily="34" charset="0"/>
              </a:rPr>
              <a:t> </a:t>
            </a:r>
            <a:r>
              <a:rPr lang="en-US" altLang="ko-KR" sz="2400" b="1" i="1" dirty="0" err="1">
                <a:solidFill>
                  <a:srgbClr val="333399"/>
                </a:solidFill>
                <a:latin typeface="Verdana" pitchFamily="34" charset="0"/>
              </a:rPr>
              <a:t>quả</a:t>
            </a:r>
            <a:r>
              <a:rPr lang="en-US" altLang="ko-KR" sz="2400" b="1" i="1" dirty="0">
                <a:solidFill>
                  <a:srgbClr val="333399"/>
                </a:solidFill>
                <a:latin typeface="Verdana" pitchFamily="34" charset="0"/>
              </a:rPr>
              <a:t> </a:t>
            </a:r>
            <a:r>
              <a:rPr lang="en-US" altLang="ko-KR" sz="2400" b="1" i="1" dirty="0" err="1">
                <a:solidFill>
                  <a:srgbClr val="333399"/>
                </a:solidFill>
                <a:latin typeface="Verdana" pitchFamily="34" charset="0"/>
              </a:rPr>
              <a:t>thực</a:t>
            </a:r>
            <a:r>
              <a:rPr lang="en-US" altLang="ko-KR" sz="2400" b="1" i="1" dirty="0">
                <a:solidFill>
                  <a:srgbClr val="333399"/>
                </a:solidFill>
                <a:latin typeface="Verdana" pitchFamily="34" charset="0"/>
              </a:rPr>
              <a:t> </a:t>
            </a:r>
            <a:r>
              <a:rPr lang="en-US" altLang="ko-KR" sz="2400" b="1" i="1" dirty="0" err="1">
                <a:solidFill>
                  <a:srgbClr val="333399"/>
                </a:solidFill>
                <a:latin typeface="Verdana" pitchFamily="34" charset="0"/>
              </a:rPr>
              <a:t>nghiệm</a:t>
            </a:r>
            <a:endParaRPr lang="en-US" altLang="ko-KR" sz="2400" b="1" i="1" dirty="0">
              <a:solidFill>
                <a:srgbClr val="333399"/>
              </a:solidFill>
              <a:latin typeface="Verdana" pitchFamily="34" charset="0"/>
            </a:endParaRPr>
          </a:p>
        </p:txBody>
      </p:sp>
      <p:cxnSp>
        <p:nvCxnSpPr>
          <p:cNvPr id="22" name="Straight Connector 26"/>
          <p:cNvCxnSpPr>
            <a:cxnSpLocks noChangeShapeType="1"/>
          </p:cNvCxnSpPr>
          <p:nvPr/>
        </p:nvCxnSpPr>
        <p:spPr bwMode="auto">
          <a:xfrm>
            <a:off x="8072462" y="6610215"/>
            <a:ext cx="928694" cy="1588"/>
          </a:xfrm>
          <a:prstGeom prst="line">
            <a:avLst/>
          </a:prstGeom>
          <a:noFill/>
          <a:ln w="15875" algn="ctr">
            <a:solidFill>
              <a:srgbClr val="FF0000"/>
            </a:solidFill>
            <a:round/>
            <a:headEnd type="none" w="sm" len="sm"/>
            <a:tailEnd type="none" w="sm" len="sm"/>
          </a:ln>
        </p:spPr>
      </p:cxnSp>
      <p:sp>
        <p:nvSpPr>
          <p:cNvPr id="23" name="Nơi giữ chỗ cho Số hiệu Bản chiếu 3"/>
          <p:cNvSpPr txBox="1">
            <a:spLocks/>
          </p:cNvSpPr>
          <p:nvPr/>
        </p:nvSpPr>
        <p:spPr>
          <a:xfrm>
            <a:off x="6938994" y="6350023"/>
            <a:ext cx="2133600" cy="365125"/>
          </a:xfrm>
          <a:prstGeom prst="rect">
            <a:avLst/>
          </a:prstGeom>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8282749C-0EE4-40BC-B143-B809D2A98AF9}" type="slidenum">
              <a:rPr kumimoji="1" lang="en-US" sz="1400" b="0" i="0" u="none" strike="noStrike" kern="1200" cap="none" spc="0" normalizeH="0" baseline="0" noProof="0" smtClean="0">
                <a:ln>
                  <a:noFill/>
                </a:ln>
                <a:solidFill>
                  <a:schemeClr val="tx2"/>
                </a:solidFill>
                <a:effectLst/>
                <a:uLnTx/>
                <a:uFillTx/>
                <a:latin typeface="Times New Roman" panose="02020603050405020304" pitchFamily="18" charset="0"/>
                <a:cs typeface="Times New Roman" panose="02020603050405020304" pitchFamily="18" charset="0"/>
              </a:rPr>
              <a:pPr marL="0" marR="0" lvl="0" indent="0" algn="r" defTabSz="914400" rtl="0" eaLnBrk="0" fontAlgn="base" latinLnBrk="0" hangingPunct="0">
                <a:lnSpc>
                  <a:spcPct val="100000"/>
                </a:lnSpc>
                <a:spcBef>
                  <a:spcPct val="0"/>
                </a:spcBef>
                <a:spcAft>
                  <a:spcPct val="0"/>
                </a:spcAft>
                <a:buClrTx/>
                <a:buSzTx/>
                <a:buFontTx/>
                <a:buNone/>
                <a:tabLst/>
                <a:defRPr/>
              </a:pPr>
              <a:t>16</a:t>
            </a:fld>
            <a:endParaRPr kumimoji="1" lang="en-US" sz="1400" b="0" i="0" u="none" strike="noStrike" kern="1200" cap="none" spc="0" normalizeH="0" baseline="0" noProof="0" dirty="0">
              <a:ln>
                <a:noFill/>
              </a:ln>
              <a:solidFill>
                <a:schemeClr val="tx2"/>
              </a:solidFill>
              <a:effectLst/>
              <a:uLnTx/>
              <a:uFillTx/>
              <a:latin typeface="Times New Roman" panose="02020603050405020304" pitchFamily="18" charset="0"/>
              <a:cs typeface="Times New Roman" panose="02020603050405020304" pitchFamily="18" charset="0"/>
            </a:endParaRPr>
          </a:p>
        </p:txBody>
      </p:sp>
      <p:sp>
        <p:nvSpPr>
          <p:cNvPr id="24" name="TextBox 23"/>
          <p:cNvSpPr txBox="1"/>
          <p:nvPr/>
        </p:nvSpPr>
        <p:spPr>
          <a:xfrm>
            <a:off x="2661313" y="5117910"/>
            <a:ext cx="184731" cy="369332"/>
          </a:xfrm>
          <a:prstGeom prst="rect">
            <a:avLst/>
          </a:prstGeom>
          <a:noFill/>
        </p:spPr>
        <p:txBody>
          <a:bodyPr wrap="none" rtlCol="0">
            <a:spAutoFit/>
          </a:bodyPr>
          <a:lstStyle/>
          <a:p>
            <a:endParaRPr lang="en-US">
              <a:latin typeface="Times New Roman" panose="02020603050405020304" pitchFamily="18" charset="0"/>
              <a:cs typeface="Times New Roman" panose="02020603050405020304" pitchFamily="18" charset="0"/>
            </a:endParaRPr>
          </a:p>
        </p:txBody>
      </p:sp>
      <p:sp>
        <p:nvSpPr>
          <p:cNvPr id="11" name="Text Box 24">
            <a:extLst>
              <a:ext uri="{FF2B5EF4-FFF2-40B4-BE49-F238E27FC236}">
                <a16:creationId xmlns:a16="http://schemas.microsoft.com/office/drawing/2014/main" id="{15597A7B-248B-B442-9D35-43BF8F273D1C}"/>
              </a:ext>
            </a:extLst>
          </p:cNvPr>
          <p:cNvSpPr txBox="1">
            <a:spLocks noChangeArrowheads="1"/>
          </p:cNvSpPr>
          <p:nvPr/>
        </p:nvSpPr>
        <p:spPr bwMode="auto">
          <a:xfrm>
            <a:off x="539551" y="899428"/>
            <a:ext cx="7776865" cy="369332"/>
          </a:xfrm>
          <a:prstGeom prst="rect">
            <a:avLst/>
          </a:prstGeom>
          <a:noFill/>
          <a:ln w="9525" algn="ctr">
            <a:noFill/>
            <a:miter lim="800000"/>
            <a:headEnd/>
            <a:tailEnd/>
          </a:ln>
        </p:spPr>
        <p:txBody>
          <a:bodyPr wrap="square">
            <a:spAutoFit/>
          </a:bodyPr>
          <a:lstStyle/>
          <a:p>
            <a:pPr algn="just"/>
            <a:r>
              <a:rPr lang="en-US" dirty="0" err="1">
                <a:solidFill>
                  <a:schemeClr val="bg2"/>
                </a:solidFill>
                <a:latin typeface="Source Sans Pro" panose="020B0604020202020204" charset="0"/>
              </a:rPr>
              <a:t>Kết</a:t>
            </a:r>
            <a:r>
              <a:rPr lang="en-US" dirty="0">
                <a:solidFill>
                  <a:schemeClr val="bg2"/>
                </a:solidFill>
                <a:latin typeface="Source Sans Pro" panose="020B0604020202020204" charset="0"/>
              </a:rPr>
              <a:t> </a:t>
            </a:r>
            <a:r>
              <a:rPr lang="en-US" dirty="0" err="1">
                <a:solidFill>
                  <a:schemeClr val="bg2"/>
                </a:solidFill>
                <a:latin typeface="Source Sans Pro" panose="020B0604020202020204" charset="0"/>
              </a:rPr>
              <a:t>quả</a:t>
            </a:r>
            <a:r>
              <a:rPr lang="en-US" dirty="0">
                <a:solidFill>
                  <a:schemeClr val="bg2"/>
                </a:solidFill>
                <a:latin typeface="Source Sans Pro" panose="020B0604020202020204" charset="0"/>
              </a:rPr>
              <a:t> </a:t>
            </a:r>
            <a:r>
              <a:rPr lang="en-US" dirty="0" err="1">
                <a:solidFill>
                  <a:schemeClr val="bg2"/>
                </a:solidFill>
                <a:latin typeface="Source Sans Pro" panose="020B0604020202020204" charset="0"/>
              </a:rPr>
              <a:t>kịch</a:t>
            </a:r>
            <a:r>
              <a:rPr lang="en-US" dirty="0">
                <a:solidFill>
                  <a:schemeClr val="bg2"/>
                </a:solidFill>
                <a:latin typeface="Source Sans Pro" panose="020B0604020202020204" charset="0"/>
              </a:rPr>
              <a:t> </a:t>
            </a:r>
            <a:r>
              <a:rPr lang="en-US" dirty="0" err="1">
                <a:solidFill>
                  <a:schemeClr val="bg2"/>
                </a:solidFill>
                <a:latin typeface="Source Sans Pro" panose="020B0604020202020204" charset="0"/>
              </a:rPr>
              <a:t>bản</a:t>
            </a:r>
            <a:r>
              <a:rPr lang="en-US" dirty="0">
                <a:solidFill>
                  <a:schemeClr val="bg2"/>
                </a:solidFill>
                <a:latin typeface="Source Sans Pro" panose="020B0604020202020204" charset="0"/>
              </a:rPr>
              <a:t> 1:  </a:t>
            </a:r>
          </a:p>
        </p:txBody>
      </p:sp>
      <p:graphicFrame>
        <p:nvGraphicFramePr>
          <p:cNvPr id="12" name="Table 11">
            <a:extLst>
              <a:ext uri="{FF2B5EF4-FFF2-40B4-BE49-F238E27FC236}">
                <a16:creationId xmlns:a16="http://schemas.microsoft.com/office/drawing/2014/main" id="{DEA8AE59-AE7C-5743-8376-CD856C1BD588}"/>
              </a:ext>
            </a:extLst>
          </p:cNvPr>
          <p:cNvGraphicFramePr>
            <a:graphicFrameLocks noGrp="1"/>
          </p:cNvGraphicFramePr>
          <p:nvPr>
            <p:extLst>
              <p:ext uri="{D42A27DB-BD31-4B8C-83A1-F6EECF244321}">
                <p14:modId xmlns:p14="http://schemas.microsoft.com/office/powerpoint/2010/main" val="658540280"/>
              </p:ext>
            </p:extLst>
          </p:nvPr>
        </p:nvGraphicFramePr>
        <p:xfrm>
          <a:off x="2888646" y="915649"/>
          <a:ext cx="5859818" cy="1066800"/>
        </p:xfrm>
        <a:graphic>
          <a:graphicData uri="http://schemas.openxmlformats.org/drawingml/2006/table">
            <a:tbl>
              <a:tblPr firstRow="1" firstCol="1" bandRow="1">
                <a:tableStyleId>{5C22544A-7EE6-4342-B048-85BDC9FD1C3A}</a:tableStyleId>
              </a:tblPr>
              <a:tblGrid>
                <a:gridCol w="2012262">
                  <a:extLst>
                    <a:ext uri="{9D8B030D-6E8A-4147-A177-3AD203B41FA5}">
                      <a16:colId xmlns:a16="http://schemas.microsoft.com/office/drawing/2014/main" val="1898041025"/>
                    </a:ext>
                  </a:extLst>
                </a:gridCol>
                <a:gridCol w="1925536">
                  <a:extLst>
                    <a:ext uri="{9D8B030D-6E8A-4147-A177-3AD203B41FA5}">
                      <a16:colId xmlns:a16="http://schemas.microsoft.com/office/drawing/2014/main" val="779494750"/>
                    </a:ext>
                  </a:extLst>
                </a:gridCol>
                <a:gridCol w="1922020">
                  <a:extLst>
                    <a:ext uri="{9D8B030D-6E8A-4147-A177-3AD203B41FA5}">
                      <a16:colId xmlns:a16="http://schemas.microsoft.com/office/drawing/2014/main" val="1491076990"/>
                    </a:ext>
                  </a:extLst>
                </a:gridCol>
              </a:tblGrid>
              <a:tr h="163830">
                <a:tc>
                  <a:txBody>
                    <a:bodyPr/>
                    <a:lstStyle/>
                    <a:p>
                      <a:pPr marL="0" marR="0" algn="ctr">
                        <a:spcBef>
                          <a:spcPts val="300"/>
                        </a:spcBef>
                        <a:spcAft>
                          <a:spcPts val="300"/>
                        </a:spcAft>
                      </a:pPr>
                      <a:r>
                        <a:rPr lang="vi-VN" sz="1400" dirty="0">
                          <a:solidFill>
                            <a:schemeClr val="tx1"/>
                          </a:solidFill>
                          <a:effectLst/>
                          <a:latin typeface="Times New Roman" panose="02020603050405020304" pitchFamily="18" charset="0"/>
                          <a:cs typeface="Times New Roman" panose="02020603050405020304" pitchFamily="18" charset="0"/>
                        </a:rPr>
                        <a:t>Phương pháp</a:t>
                      </a:r>
                      <a:endParaRPr lang="en-US" sz="1400" b="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spcBef>
                          <a:spcPts val="300"/>
                        </a:spcBef>
                        <a:spcAft>
                          <a:spcPts val="300"/>
                        </a:spcAft>
                      </a:pPr>
                      <a:r>
                        <a:rPr lang="vi-VN" sz="1400">
                          <a:solidFill>
                            <a:schemeClr val="tx1"/>
                          </a:solidFill>
                          <a:effectLst/>
                          <a:latin typeface="Times New Roman" panose="02020603050405020304" pitchFamily="18" charset="0"/>
                          <a:cs typeface="Times New Roman" panose="02020603050405020304" pitchFamily="18" charset="0"/>
                        </a:rPr>
                        <a:t>PSNR</a:t>
                      </a:r>
                      <a:endParaRPr lang="en-US" sz="14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spcBef>
                          <a:spcPts val="300"/>
                        </a:spcBef>
                        <a:spcAft>
                          <a:spcPts val="300"/>
                        </a:spcAft>
                      </a:pPr>
                      <a:r>
                        <a:rPr lang="vi-VN" sz="1400" dirty="0">
                          <a:solidFill>
                            <a:schemeClr val="tx1"/>
                          </a:solidFill>
                          <a:effectLst/>
                          <a:latin typeface="Times New Roman" panose="02020603050405020304" pitchFamily="18" charset="0"/>
                          <a:cs typeface="Times New Roman" panose="02020603050405020304" pitchFamily="18" charset="0"/>
                        </a:rPr>
                        <a:t>SSIM</a:t>
                      </a:r>
                      <a:endParaRPr lang="en-US" sz="1400" b="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2866399497"/>
                  </a:ext>
                </a:extLst>
              </a:tr>
              <a:tr h="191135">
                <a:tc>
                  <a:txBody>
                    <a:bodyPr/>
                    <a:lstStyle/>
                    <a:p>
                      <a:pPr marL="0" marR="0" algn="ctr">
                        <a:spcBef>
                          <a:spcPts val="300"/>
                        </a:spcBef>
                        <a:spcAft>
                          <a:spcPts val="300"/>
                        </a:spcAft>
                      </a:pPr>
                      <a:r>
                        <a:rPr lang="vi-VN" sz="1400" dirty="0">
                          <a:solidFill>
                            <a:schemeClr val="tx1"/>
                          </a:solidFill>
                          <a:effectLst/>
                          <a:latin typeface="Times New Roman" panose="02020603050405020304" pitchFamily="18" charset="0"/>
                          <a:cs typeface="Times New Roman" panose="02020603050405020304" pitchFamily="18" charset="0"/>
                        </a:rPr>
                        <a:t>Nearest </a:t>
                      </a:r>
                      <a:r>
                        <a:rPr lang="en-US" sz="1400" dirty="0">
                          <a:solidFill>
                            <a:schemeClr val="tx1"/>
                          </a:solidFill>
                          <a:effectLst/>
                          <a:latin typeface="Times New Roman" panose="02020603050405020304" pitchFamily="18" charset="0"/>
                          <a:cs typeface="Times New Roman" panose="02020603050405020304" pitchFamily="18" charset="0"/>
                        </a:rPr>
                        <a:t>N</a:t>
                      </a:r>
                      <a:r>
                        <a:rPr lang="vi-VN" sz="1400" dirty="0">
                          <a:solidFill>
                            <a:schemeClr val="tx1"/>
                          </a:solidFill>
                          <a:effectLst/>
                          <a:latin typeface="Times New Roman" panose="02020603050405020304" pitchFamily="18" charset="0"/>
                          <a:cs typeface="Times New Roman" panose="02020603050405020304" pitchFamily="18" charset="0"/>
                        </a:rPr>
                        <a:t>eighbor</a:t>
                      </a:r>
                      <a:endParaRPr lang="en-US" sz="1400" b="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spcBef>
                          <a:spcPts val="300"/>
                        </a:spcBef>
                        <a:spcAft>
                          <a:spcPts val="300"/>
                        </a:spcAft>
                      </a:pPr>
                      <a:r>
                        <a:rPr lang="vi-VN" sz="1400">
                          <a:solidFill>
                            <a:schemeClr val="tx1"/>
                          </a:solidFill>
                          <a:effectLst/>
                          <a:latin typeface="Times New Roman" panose="02020603050405020304" pitchFamily="18" charset="0"/>
                          <a:cs typeface="Times New Roman" panose="02020603050405020304" pitchFamily="18" charset="0"/>
                        </a:rPr>
                        <a:t>24.83</a:t>
                      </a:r>
                      <a:endParaRPr lang="en-US" sz="14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spcBef>
                          <a:spcPts val="300"/>
                        </a:spcBef>
                        <a:spcAft>
                          <a:spcPts val="300"/>
                        </a:spcAft>
                      </a:pPr>
                      <a:r>
                        <a:rPr lang="vi-VN" sz="1400">
                          <a:solidFill>
                            <a:schemeClr val="tx1"/>
                          </a:solidFill>
                          <a:effectLst/>
                          <a:latin typeface="Times New Roman" panose="02020603050405020304" pitchFamily="18" charset="0"/>
                          <a:cs typeface="Times New Roman" panose="02020603050405020304" pitchFamily="18" charset="0"/>
                        </a:rPr>
                        <a:t>0.79</a:t>
                      </a:r>
                      <a:endParaRPr lang="en-US" sz="14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718399958"/>
                  </a:ext>
                </a:extLst>
              </a:tr>
              <a:tr h="181610">
                <a:tc>
                  <a:txBody>
                    <a:bodyPr/>
                    <a:lstStyle/>
                    <a:p>
                      <a:pPr marL="0" marR="0" algn="ctr">
                        <a:spcBef>
                          <a:spcPts val="300"/>
                        </a:spcBef>
                        <a:spcAft>
                          <a:spcPts val="300"/>
                        </a:spcAft>
                      </a:pPr>
                      <a:r>
                        <a:rPr lang="vi-VN" sz="1400">
                          <a:solidFill>
                            <a:schemeClr val="tx1"/>
                          </a:solidFill>
                          <a:effectLst/>
                          <a:latin typeface="Times New Roman" panose="02020603050405020304" pitchFamily="18" charset="0"/>
                          <a:cs typeface="Times New Roman" panose="02020603050405020304" pitchFamily="18" charset="0"/>
                        </a:rPr>
                        <a:t>Bilinear</a:t>
                      </a:r>
                      <a:endParaRPr lang="en-US" sz="14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spcBef>
                          <a:spcPts val="300"/>
                        </a:spcBef>
                        <a:spcAft>
                          <a:spcPts val="300"/>
                        </a:spcAft>
                      </a:pPr>
                      <a:r>
                        <a:rPr lang="vi-VN" sz="1400">
                          <a:solidFill>
                            <a:schemeClr val="tx1"/>
                          </a:solidFill>
                          <a:effectLst/>
                          <a:latin typeface="Times New Roman" panose="02020603050405020304" pitchFamily="18" charset="0"/>
                          <a:cs typeface="Times New Roman" panose="02020603050405020304" pitchFamily="18" charset="0"/>
                        </a:rPr>
                        <a:t>26.5</a:t>
                      </a:r>
                      <a:endParaRPr lang="en-US" sz="14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spcBef>
                          <a:spcPts val="300"/>
                        </a:spcBef>
                        <a:spcAft>
                          <a:spcPts val="300"/>
                        </a:spcAft>
                      </a:pPr>
                      <a:r>
                        <a:rPr lang="vi-VN" sz="1400">
                          <a:solidFill>
                            <a:schemeClr val="tx1"/>
                          </a:solidFill>
                          <a:effectLst/>
                          <a:latin typeface="Times New Roman" panose="02020603050405020304" pitchFamily="18" charset="0"/>
                          <a:cs typeface="Times New Roman" panose="02020603050405020304" pitchFamily="18" charset="0"/>
                        </a:rPr>
                        <a:t>0.85</a:t>
                      </a:r>
                      <a:endParaRPr lang="en-US" sz="14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823281038"/>
                  </a:ext>
                </a:extLst>
              </a:tr>
              <a:tr h="181610">
                <a:tc>
                  <a:txBody>
                    <a:bodyPr/>
                    <a:lstStyle/>
                    <a:p>
                      <a:pPr marL="0" marR="0" algn="ctr">
                        <a:spcBef>
                          <a:spcPts val="300"/>
                        </a:spcBef>
                        <a:spcAft>
                          <a:spcPts val="300"/>
                        </a:spcAft>
                      </a:pPr>
                      <a:r>
                        <a:rPr lang="vi-VN" sz="1400" dirty="0">
                          <a:solidFill>
                            <a:schemeClr val="tx1"/>
                          </a:solidFill>
                          <a:effectLst/>
                          <a:latin typeface="Times New Roman" panose="02020603050405020304" pitchFamily="18" charset="0"/>
                          <a:cs typeface="Times New Roman" panose="02020603050405020304" pitchFamily="18" charset="0"/>
                        </a:rPr>
                        <a:t>Bicubic</a:t>
                      </a:r>
                      <a:endParaRPr lang="en-US" sz="1400" b="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spcBef>
                          <a:spcPts val="300"/>
                        </a:spcBef>
                        <a:spcAft>
                          <a:spcPts val="300"/>
                        </a:spcAft>
                      </a:pPr>
                      <a:r>
                        <a:rPr lang="vi-VN" sz="1400">
                          <a:solidFill>
                            <a:schemeClr val="tx1"/>
                          </a:solidFill>
                          <a:effectLst/>
                          <a:latin typeface="Times New Roman" panose="02020603050405020304" pitchFamily="18" charset="0"/>
                          <a:cs typeface="Times New Roman" panose="02020603050405020304" pitchFamily="18" charset="0"/>
                        </a:rPr>
                        <a:t>28.33</a:t>
                      </a:r>
                      <a:endParaRPr lang="en-US" sz="14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spcBef>
                          <a:spcPts val="300"/>
                        </a:spcBef>
                        <a:spcAft>
                          <a:spcPts val="300"/>
                        </a:spcAft>
                      </a:pPr>
                      <a:r>
                        <a:rPr lang="vi-VN" sz="1400" dirty="0">
                          <a:solidFill>
                            <a:schemeClr val="tx1"/>
                          </a:solidFill>
                          <a:effectLst/>
                          <a:latin typeface="Times New Roman" panose="02020603050405020304" pitchFamily="18" charset="0"/>
                          <a:cs typeface="Times New Roman" panose="02020603050405020304" pitchFamily="18" charset="0"/>
                        </a:rPr>
                        <a:t>0.89</a:t>
                      </a:r>
                      <a:endParaRPr lang="en-US" sz="1400" b="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860446627"/>
                  </a:ext>
                </a:extLst>
              </a:tr>
              <a:tr h="181610">
                <a:tc>
                  <a:txBody>
                    <a:bodyPr/>
                    <a:lstStyle/>
                    <a:p>
                      <a:pPr marL="0" marR="0" algn="ctr">
                        <a:spcBef>
                          <a:spcPts val="300"/>
                        </a:spcBef>
                        <a:spcAft>
                          <a:spcPts val="300"/>
                        </a:spcAft>
                      </a:pPr>
                      <a:r>
                        <a:rPr lang="vi-VN" sz="1400">
                          <a:solidFill>
                            <a:schemeClr val="tx1"/>
                          </a:solidFill>
                          <a:effectLst/>
                          <a:latin typeface="Times New Roman" panose="02020603050405020304" pitchFamily="18" charset="0"/>
                          <a:cs typeface="Times New Roman" panose="02020603050405020304" pitchFamily="18" charset="0"/>
                        </a:rPr>
                        <a:t>SRGANs</a:t>
                      </a:r>
                      <a:endParaRPr lang="en-US" sz="14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spcBef>
                          <a:spcPts val="300"/>
                        </a:spcBef>
                        <a:spcAft>
                          <a:spcPts val="300"/>
                        </a:spcAft>
                      </a:pPr>
                      <a:r>
                        <a:rPr lang="vi-VN" sz="1400">
                          <a:solidFill>
                            <a:schemeClr val="tx1"/>
                          </a:solidFill>
                          <a:effectLst/>
                          <a:latin typeface="Times New Roman" panose="02020603050405020304" pitchFamily="18" charset="0"/>
                          <a:cs typeface="Times New Roman" panose="02020603050405020304" pitchFamily="18" charset="0"/>
                        </a:rPr>
                        <a:t>27.92</a:t>
                      </a:r>
                      <a:endParaRPr lang="en-US" sz="14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spcBef>
                          <a:spcPts val="300"/>
                        </a:spcBef>
                        <a:spcAft>
                          <a:spcPts val="300"/>
                        </a:spcAft>
                      </a:pPr>
                      <a:r>
                        <a:rPr lang="vi-VN" sz="1400" dirty="0">
                          <a:solidFill>
                            <a:schemeClr val="tx1"/>
                          </a:solidFill>
                          <a:effectLst/>
                          <a:latin typeface="Times New Roman" panose="02020603050405020304" pitchFamily="18" charset="0"/>
                          <a:cs typeface="Times New Roman" panose="02020603050405020304" pitchFamily="18" charset="0"/>
                        </a:rPr>
                        <a:t>0.88</a:t>
                      </a:r>
                      <a:endParaRPr lang="en-US" sz="1400" b="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2168410176"/>
                  </a:ext>
                </a:extLst>
              </a:tr>
            </a:tbl>
          </a:graphicData>
        </a:graphic>
      </p:graphicFrame>
      <p:pic>
        <p:nvPicPr>
          <p:cNvPr id="9" name="Picture 8">
            <a:extLst>
              <a:ext uri="{FF2B5EF4-FFF2-40B4-BE49-F238E27FC236}">
                <a16:creationId xmlns:a16="http://schemas.microsoft.com/office/drawing/2014/main" id="{40254025-3F0A-AC42-A073-8F33A113E96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3717032"/>
            <a:ext cx="9144000" cy="1463040"/>
          </a:xfrm>
          <a:prstGeom prst="rect">
            <a:avLst/>
          </a:prstGeom>
        </p:spPr>
      </p:pic>
      <p:pic>
        <p:nvPicPr>
          <p:cNvPr id="14" name="Picture 13">
            <a:extLst>
              <a:ext uri="{FF2B5EF4-FFF2-40B4-BE49-F238E27FC236}">
                <a16:creationId xmlns:a16="http://schemas.microsoft.com/office/drawing/2014/main" id="{EA8EDB93-507C-804E-B6CA-1C1ECC1BA54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3709" y="5229200"/>
            <a:ext cx="9144000" cy="1463040"/>
          </a:xfrm>
          <a:prstGeom prst="rect">
            <a:avLst/>
          </a:prstGeom>
        </p:spPr>
      </p:pic>
      <p:pic>
        <p:nvPicPr>
          <p:cNvPr id="6" name="Picture 5">
            <a:extLst>
              <a:ext uri="{FF2B5EF4-FFF2-40B4-BE49-F238E27FC236}">
                <a16:creationId xmlns:a16="http://schemas.microsoft.com/office/drawing/2014/main" id="{E8170629-F8F0-9448-8570-54F87B31C94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009" y="2173555"/>
            <a:ext cx="9144000" cy="1463040"/>
          </a:xfrm>
          <a:prstGeom prst="rect">
            <a:avLst/>
          </a:prstGeom>
        </p:spPr>
      </p:pic>
    </p:spTree>
    <p:extLst>
      <p:ext uri="{BB962C8B-B14F-4D97-AF65-F5344CB8AC3E}">
        <p14:creationId xmlns:p14="http://schemas.microsoft.com/office/powerpoint/2010/main" val="8397715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ine 31"/>
          <p:cNvSpPr>
            <a:spLocks noChangeShapeType="1"/>
          </p:cNvSpPr>
          <p:nvPr/>
        </p:nvSpPr>
        <p:spPr bwMode="auto">
          <a:xfrm>
            <a:off x="395288" y="719138"/>
            <a:ext cx="8748712" cy="0"/>
          </a:xfrm>
          <a:prstGeom prst="line">
            <a:avLst/>
          </a:prstGeom>
          <a:noFill/>
          <a:ln w="38100">
            <a:solidFill>
              <a:srgbClr val="FF3300"/>
            </a:solidFill>
            <a:round/>
            <a:headEnd type="none" w="sm" len="sm"/>
            <a:tailEnd type="none" w="sm" len="sm"/>
          </a:ln>
        </p:spPr>
        <p:txBody>
          <a:bodyPr/>
          <a:lstStyle/>
          <a:p>
            <a:endParaRPr lang="en-US">
              <a:latin typeface="Times New Roman" panose="02020603050405020304" pitchFamily="18" charset="0"/>
              <a:cs typeface="Times New Roman" panose="02020603050405020304" pitchFamily="18" charset="0"/>
            </a:endParaRPr>
          </a:p>
        </p:txBody>
      </p:sp>
      <p:sp>
        <p:nvSpPr>
          <p:cNvPr id="3" name="Text Box 33"/>
          <p:cNvSpPr txBox="1">
            <a:spLocks noChangeArrowheads="1"/>
          </p:cNvSpPr>
          <p:nvPr/>
        </p:nvSpPr>
        <p:spPr bwMode="auto">
          <a:xfrm>
            <a:off x="585038" y="314325"/>
            <a:ext cx="3781805" cy="461665"/>
          </a:xfrm>
          <a:prstGeom prst="rect">
            <a:avLst/>
          </a:prstGeom>
          <a:noFill/>
          <a:ln w="12700">
            <a:noFill/>
            <a:miter lim="800000"/>
            <a:headEnd type="none" w="sm" len="sm"/>
            <a:tailEnd type="none" w="sm" len="sm"/>
          </a:ln>
        </p:spPr>
        <p:txBody>
          <a:bodyPr wrap="none">
            <a:spAutoFit/>
          </a:bodyPr>
          <a:lstStyle/>
          <a:p>
            <a:r>
              <a:rPr lang="en-US" altLang="ko-KR" sz="2400" b="1" i="1" dirty="0" err="1">
                <a:solidFill>
                  <a:srgbClr val="333399"/>
                </a:solidFill>
                <a:latin typeface="Verdana" pitchFamily="34" charset="0"/>
              </a:rPr>
              <a:t>Kết</a:t>
            </a:r>
            <a:r>
              <a:rPr lang="en-US" altLang="ko-KR" sz="2400" b="1" i="1" dirty="0">
                <a:solidFill>
                  <a:srgbClr val="333399"/>
                </a:solidFill>
                <a:latin typeface="Verdana" pitchFamily="34" charset="0"/>
              </a:rPr>
              <a:t> </a:t>
            </a:r>
            <a:r>
              <a:rPr lang="en-US" altLang="ko-KR" sz="2400" b="1" i="1" dirty="0" err="1">
                <a:solidFill>
                  <a:srgbClr val="333399"/>
                </a:solidFill>
                <a:latin typeface="Verdana" pitchFamily="34" charset="0"/>
              </a:rPr>
              <a:t>quả</a:t>
            </a:r>
            <a:r>
              <a:rPr lang="en-US" altLang="ko-KR" sz="2400" b="1" i="1" dirty="0">
                <a:solidFill>
                  <a:srgbClr val="333399"/>
                </a:solidFill>
                <a:latin typeface="Verdana" pitchFamily="34" charset="0"/>
              </a:rPr>
              <a:t> </a:t>
            </a:r>
            <a:r>
              <a:rPr lang="en-US" altLang="ko-KR" sz="2400" b="1" i="1" dirty="0" err="1">
                <a:solidFill>
                  <a:srgbClr val="333399"/>
                </a:solidFill>
                <a:latin typeface="Verdana" pitchFamily="34" charset="0"/>
              </a:rPr>
              <a:t>thực</a:t>
            </a:r>
            <a:r>
              <a:rPr lang="en-US" altLang="ko-KR" sz="2400" b="1" i="1" dirty="0">
                <a:solidFill>
                  <a:srgbClr val="333399"/>
                </a:solidFill>
                <a:latin typeface="Verdana" pitchFamily="34" charset="0"/>
              </a:rPr>
              <a:t> </a:t>
            </a:r>
            <a:r>
              <a:rPr lang="en-US" altLang="ko-KR" sz="2400" b="1" i="1" dirty="0" err="1">
                <a:solidFill>
                  <a:srgbClr val="333399"/>
                </a:solidFill>
                <a:latin typeface="Verdana" pitchFamily="34" charset="0"/>
              </a:rPr>
              <a:t>nghiệm</a:t>
            </a:r>
            <a:endParaRPr lang="en-US" altLang="ko-KR" sz="2400" b="1" i="1" dirty="0">
              <a:solidFill>
                <a:srgbClr val="333399"/>
              </a:solidFill>
              <a:latin typeface="Verdana" pitchFamily="34" charset="0"/>
            </a:endParaRPr>
          </a:p>
        </p:txBody>
      </p:sp>
      <p:cxnSp>
        <p:nvCxnSpPr>
          <p:cNvPr id="22" name="Straight Connector 26"/>
          <p:cNvCxnSpPr>
            <a:cxnSpLocks noChangeShapeType="1"/>
          </p:cNvCxnSpPr>
          <p:nvPr/>
        </p:nvCxnSpPr>
        <p:spPr bwMode="auto">
          <a:xfrm>
            <a:off x="8072462" y="6610215"/>
            <a:ext cx="928694" cy="1588"/>
          </a:xfrm>
          <a:prstGeom prst="line">
            <a:avLst/>
          </a:prstGeom>
          <a:noFill/>
          <a:ln w="15875" algn="ctr">
            <a:solidFill>
              <a:srgbClr val="FF0000"/>
            </a:solidFill>
            <a:round/>
            <a:headEnd type="none" w="sm" len="sm"/>
            <a:tailEnd type="none" w="sm" len="sm"/>
          </a:ln>
        </p:spPr>
      </p:cxnSp>
      <p:sp>
        <p:nvSpPr>
          <p:cNvPr id="23" name="Nơi giữ chỗ cho Số hiệu Bản chiếu 3"/>
          <p:cNvSpPr txBox="1">
            <a:spLocks/>
          </p:cNvSpPr>
          <p:nvPr/>
        </p:nvSpPr>
        <p:spPr>
          <a:xfrm>
            <a:off x="6938994" y="6350023"/>
            <a:ext cx="2133600" cy="365125"/>
          </a:xfrm>
          <a:prstGeom prst="rect">
            <a:avLst/>
          </a:prstGeom>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8282749C-0EE4-40BC-B143-B809D2A98AF9}" type="slidenum">
              <a:rPr kumimoji="1" lang="en-US" sz="1400" b="0" i="0" u="none" strike="noStrike" kern="1200" cap="none" spc="0" normalizeH="0" baseline="0" noProof="0" smtClean="0">
                <a:ln>
                  <a:noFill/>
                </a:ln>
                <a:solidFill>
                  <a:schemeClr val="tx2"/>
                </a:solidFill>
                <a:effectLst/>
                <a:uLnTx/>
                <a:uFillTx/>
                <a:latin typeface="Times New Roman" panose="02020603050405020304" pitchFamily="18" charset="0"/>
                <a:cs typeface="Times New Roman" panose="02020603050405020304" pitchFamily="18" charset="0"/>
              </a:rPr>
              <a:pPr marL="0" marR="0" lvl="0" indent="0" algn="r" defTabSz="914400" rtl="0" eaLnBrk="0" fontAlgn="base" latinLnBrk="0" hangingPunct="0">
                <a:lnSpc>
                  <a:spcPct val="100000"/>
                </a:lnSpc>
                <a:spcBef>
                  <a:spcPct val="0"/>
                </a:spcBef>
                <a:spcAft>
                  <a:spcPct val="0"/>
                </a:spcAft>
                <a:buClrTx/>
                <a:buSzTx/>
                <a:buFontTx/>
                <a:buNone/>
                <a:tabLst/>
                <a:defRPr/>
              </a:pPr>
              <a:t>17</a:t>
            </a:fld>
            <a:endParaRPr kumimoji="1" lang="en-US" sz="1400" b="0" i="0" u="none" strike="noStrike" kern="1200" cap="none" spc="0" normalizeH="0" baseline="0" noProof="0" dirty="0">
              <a:ln>
                <a:noFill/>
              </a:ln>
              <a:solidFill>
                <a:schemeClr val="tx2"/>
              </a:solidFill>
              <a:effectLst/>
              <a:uLnTx/>
              <a:uFillTx/>
              <a:latin typeface="Times New Roman" panose="02020603050405020304" pitchFamily="18" charset="0"/>
              <a:cs typeface="Times New Roman" panose="02020603050405020304" pitchFamily="18" charset="0"/>
            </a:endParaRPr>
          </a:p>
        </p:txBody>
      </p:sp>
      <p:sp>
        <p:nvSpPr>
          <p:cNvPr id="24" name="TextBox 23"/>
          <p:cNvSpPr txBox="1"/>
          <p:nvPr/>
        </p:nvSpPr>
        <p:spPr>
          <a:xfrm>
            <a:off x="2661313" y="5117910"/>
            <a:ext cx="184731" cy="369332"/>
          </a:xfrm>
          <a:prstGeom prst="rect">
            <a:avLst/>
          </a:prstGeom>
          <a:noFill/>
        </p:spPr>
        <p:txBody>
          <a:bodyPr wrap="none" rtlCol="0">
            <a:spAutoFit/>
          </a:bodyPr>
          <a:lstStyle/>
          <a:p>
            <a:endParaRPr lang="en-US">
              <a:latin typeface="Times New Roman" panose="02020603050405020304" pitchFamily="18" charset="0"/>
              <a:cs typeface="Times New Roman" panose="02020603050405020304" pitchFamily="18" charset="0"/>
            </a:endParaRPr>
          </a:p>
        </p:txBody>
      </p:sp>
      <p:sp>
        <p:nvSpPr>
          <p:cNvPr id="11" name="Text Box 24">
            <a:extLst>
              <a:ext uri="{FF2B5EF4-FFF2-40B4-BE49-F238E27FC236}">
                <a16:creationId xmlns:a16="http://schemas.microsoft.com/office/drawing/2014/main" id="{15597A7B-248B-B442-9D35-43BF8F273D1C}"/>
              </a:ext>
            </a:extLst>
          </p:cNvPr>
          <p:cNvSpPr txBox="1">
            <a:spLocks noChangeArrowheads="1"/>
          </p:cNvSpPr>
          <p:nvPr/>
        </p:nvSpPr>
        <p:spPr bwMode="auto">
          <a:xfrm>
            <a:off x="539551" y="899428"/>
            <a:ext cx="7776865" cy="369332"/>
          </a:xfrm>
          <a:prstGeom prst="rect">
            <a:avLst/>
          </a:prstGeom>
          <a:noFill/>
          <a:ln w="9525" algn="ctr">
            <a:noFill/>
            <a:miter lim="800000"/>
            <a:headEnd/>
            <a:tailEnd/>
          </a:ln>
        </p:spPr>
        <p:txBody>
          <a:bodyPr wrap="square">
            <a:spAutoFit/>
          </a:bodyPr>
          <a:lstStyle/>
          <a:p>
            <a:pPr algn="just"/>
            <a:r>
              <a:rPr lang="en-US" dirty="0" err="1">
                <a:solidFill>
                  <a:schemeClr val="bg2"/>
                </a:solidFill>
                <a:latin typeface="Source Sans Pro" panose="020B0604020202020204" charset="0"/>
              </a:rPr>
              <a:t>Kết</a:t>
            </a:r>
            <a:r>
              <a:rPr lang="en-US" dirty="0">
                <a:solidFill>
                  <a:schemeClr val="bg2"/>
                </a:solidFill>
                <a:latin typeface="Source Sans Pro" panose="020B0604020202020204" charset="0"/>
              </a:rPr>
              <a:t> </a:t>
            </a:r>
            <a:r>
              <a:rPr lang="en-US" dirty="0" err="1">
                <a:solidFill>
                  <a:schemeClr val="bg2"/>
                </a:solidFill>
                <a:latin typeface="Source Sans Pro" panose="020B0604020202020204" charset="0"/>
              </a:rPr>
              <a:t>quả</a:t>
            </a:r>
            <a:r>
              <a:rPr lang="en-US" dirty="0">
                <a:solidFill>
                  <a:schemeClr val="bg2"/>
                </a:solidFill>
                <a:latin typeface="Source Sans Pro" panose="020B0604020202020204" charset="0"/>
              </a:rPr>
              <a:t> </a:t>
            </a:r>
            <a:r>
              <a:rPr lang="en-US" dirty="0" err="1">
                <a:solidFill>
                  <a:schemeClr val="bg2"/>
                </a:solidFill>
                <a:latin typeface="Source Sans Pro" panose="020B0604020202020204" charset="0"/>
              </a:rPr>
              <a:t>kịch</a:t>
            </a:r>
            <a:r>
              <a:rPr lang="en-US" dirty="0">
                <a:solidFill>
                  <a:schemeClr val="bg2"/>
                </a:solidFill>
                <a:latin typeface="Source Sans Pro" panose="020B0604020202020204" charset="0"/>
              </a:rPr>
              <a:t> </a:t>
            </a:r>
            <a:r>
              <a:rPr lang="en-US" dirty="0" err="1">
                <a:solidFill>
                  <a:schemeClr val="bg2"/>
                </a:solidFill>
                <a:latin typeface="Source Sans Pro" panose="020B0604020202020204" charset="0"/>
              </a:rPr>
              <a:t>bản</a:t>
            </a:r>
            <a:r>
              <a:rPr lang="en-US" dirty="0">
                <a:solidFill>
                  <a:schemeClr val="bg2"/>
                </a:solidFill>
                <a:latin typeface="Source Sans Pro" panose="020B0604020202020204" charset="0"/>
              </a:rPr>
              <a:t> 1:  </a:t>
            </a:r>
            <a:r>
              <a:rPr lang="en-US" dirty="0">
                <a:solidFill>
                  <a:schemeClr val="bg2"/>
                </a:solidFill>
                <a:latin typeface="Times New Roman" panose="02020603050405020304" pitchFamily="18" charset="0"/>
                <a:cs typeface="Times New Roman" panose="02020603050405020304" pitchFamily="18" charset="0"/>
              </a:rPr>
              <a:t> </a:t>
            </a:r>
            <a:endParaRPr lang="en-US" dirty="0">
              <a:latin typeface="Times New Roman" panose="02020603050405020304" pitchFamily="18" charset="0"/>
              <a:cs typeface="Times New Roman" panose="02020603050405020304" pitchFamily="18" charset="0"/>
            </a:endParaRPr>
          </a:p>
        </p:txBody>
      </p:sp>
      <p:graphicFrame>
        <p:nvGraphicFramePr>
          <p:cNvPr id="15" name="Table 14">
            <a:extLst>
              <a:ext uri="{FF2B5EF4-FFF2-40B4-BE49-F238E27FC236}">
                <a16:creationId xmlns:a16="http://schemas.microsoft.com/office/drawing/2014/main" id="{336F4D3F-4F90-B348-ABA5-E044D5A7FA80}"/>
              </a:ext>
            </a:extLst>
          </p:cNvPr>
          <p:cNvGraphicFramePr>
            <a:graphicFrameLocks noGrp="1"/>
          </p:cNvGraphicFramePr>
          <p:nvPr>
            <p:extLst>
              <p:ext uri="{D42A27DB-BD31-4B8C-83A1-F6EECF244321}">
                <p14:modId xmlns:p14="http://schemas.microsoft.com/office/powerpoint/2010/main" val="4234619559"/>
              </p:ext>
            </p:extLst>
          </p:nvPr>
        </p:nvGraphicFramePr>
        <p:xfrm>
          <a:off x="2987824" y="1066056"/>
          <a:ext cx="5859818" cy="1066800"/>
        </p:xfrm>
        <a:graphic>
          <a:graphicData uri="http://schemas.openxmlformats.org/drawingml/2006/table">
            <a:tbl>
              <a:tblPr firstRow="1" firstCol="1" bandRow="1">
                <a:tableStyleId>{5C22544A-7EE6-4342-B048-85BDC9FD1C3A}</a:tableStyleId>
              </a:tblPr>
              <a:tblGrid>
                <a:gridCol w="2012262">
                  <a:extLst>
                    <a:ext uri="{9D8B030D-6E8A-4147-A177-3AD203B41FA5}">
                      <a16:colId xmlns:a16="http://schemas.microsoft.com/office/drawing/2014/main" val="1141839723"/>
                    </a:ext>
                  </a:extLst>
                </a:gridCol>
                <a:gridCol w="1925536">
                  <a:extLst>
                    <a:ext uri="{9D8B030D-6E8A-4147-A177-3AD203B41FA5}">
                      <a16:colId xmlns:a16="http://schemas.microsoft.com/office/drawing/2014/main" val="2514722498"/>
                    </a:ext>
                  </a:extLst>
                </a:gridCol>
                <a:gridCol w="1922020">
                  <a:extLst>
                    <a:ext uri="{9D8B030D-6E8A-4147-A177-3AD203B41FA5}">
                      <a16:colId xmlns:a16="http://schemas.microsoft.com/office/drawing/2014/main" val="2398132958"/>
                    </a:ext>
                  </a:extLst>
                </a:gridCol>
              </a:tblGrid>
              <a:tr h="163830">
                <a:tc>
                  <a:txBody>
                    <a:bodyPr/>
                    <a:lstStyle/>
                    <a:p>
                      <a:pPr marL="0" marR="0" algn="ctr">
                        <a:spcBef>
                          <a:spcPts val="300"/>
                        </a:spcBef>
                        <a:spcAft>
                          <a:spcPts val="300"/>
                        </a:spcAft>
                      </a:pPr>
                      <a:r>
                        <a:rPr lang="vi-VN" sz="1400">
                          <a:solidFill>
                            <a:schemeClr val="tx1"/>
                          </a:solidFill>
                          <a:effectLst/>
                          <a:latin typeface="Times New Roman" panose="02020603050405020304" pitchFamily="18" charset="0"/>
                          <a:cs typeface="Times New Roman" panose="02020603050405020304" pitchFamily="18" charset="0"/>
                        </a:rPr>
                        <a:t>Phương pháp</a:t>
                      </a:r>
                      <a:endParaRPr lang="en-US" sz="14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spcBef>
                          <a:spcPts val="300"/>
                        </a:spcBef>
                        <a:spcAft>
                          <a:spcPts val="300"/>
                        </a:spcAft>
                      </a:pPr>
                      <a:r>
                        <a:rPr lang="vi-VN" sz="1400" dirty="0">
                          <a:solidFill>
                            <a:schemeClr val="tx1"/>
                          </a:solidFill>
                          <a:effectLst/>
                          <a:latin typeface="Times New Roman" panose="02020603050405020304" pitchFamily="18" charset="0"/>
                          <a:cs typeface="Times New Roman" panose="02020603050405020304" pitchFamily="18" charset="0"/>
                        </a:rPr>
                        <a:t>PSNR</a:t>
                      </a:r>
                      <a:endParaRPr lang="en-US" sz="1400" b="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spcBef>
                          <a:spcPts val="300"/>
                        </a:spcBef>
                        <a:spcAft>
                          <a:spcPts val="300"/>
                        </a:spcAft>
                      </a:pPr>
                      <a:r>
                        <a:rPr lang="vi-VN" sz="1400">
                          <a:solidFill>
                            <a:schemeClr val="tx1"/>
                          </a:solidFill>
                          <a:effectLst/>
                          <a:latin typeface="Times New Roman" panose="02020603050405020304" pitchFamily="18" charset="0"/>
                          <a:cs typeface="Times New Roman" panose="02020603050405020304" pitchFamily="18" charset="0"/>
                        </a:rPr>
                        <a:t>SSIM</a:t>
                      </a:r>
                      <a:endParaRPr lang="en-US" sz="14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3307463749"/>
                  </a:ext>
                </a:extLst>
              </a:tr>
              <a:tr h="191135">
                <a:tc>
                  <a:txBody>
                    <a:bodyPr/>
                    <a:lstStyle/>
                    <a:p>
                      <a:pPr marL="0" marR="0" algn="ctr">
                        <a:spcBef>
                          <a:spcPts val="300"/>
                        </a:spcBef>
                        <a:spcAft>
                          <a:spcPts val="300"/>
                        </a:spcAft>
                      </a:pPr>
                      <a:r>
                        <a:rPr lang="vi-VN" sz="1400">
                          <a:solidFill>
                            <a:schemeClr val="tx1"/>
                          </a:solidFill>
                          <a:effectLst/>
                          <a:latin typeface="Times New Roman" panose="02020603050405020304" pitchFamily="18" charset="0"/>
                          <a:cs typeface="Times New Roman" panose="02020603050405020304" pitchFamily="18" charset="0"/>
                        </a:rPr>
                        <a:t>Nearest </a:t>
                      </a:r>
                      <a:r>
                        <a:rPr lang="en-US" sz="1400">
                          <a:solidFill>
                            <a:schemeClr val="tx1"/>
                          </a:solidFill>
                          <a:effectLst/>
                          <a:latin typeface="Times New Roman" panose="02020603050405020304" pitchFamily="18" charset="0"/>
                          <a:cs typeface="Times New Roman" panose="02020603050405020304" pitchFamily="18" charset="0"/>
                        </a:rPr>
                        <a:t>N</a:t>
                      </a:r>
                      <a:r>
                        <a:rPr lang="vi-VN" sz="1400">
                          <a:solidFill>
                            <a:schemeClr val="tx1"/>
                          </a:solidFill>
                          <a:effectLst/>
                          <a:latin typeface="Times New Roman" panose="02020603050405020304" pitchFamily="18" charset="0"/>
                          <a:cs typeface="Times New Roman" panose="02020603050405020304" pitchFamily="18" charset="0"/>
                        </a:rPr>
                        <a:t>eighbor</a:t>
                      </a:r>
                      <a:endParaRPr lang="en-US" sz="14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spcBef>
                          <a:spcPts val="300"/>
                        </a:spcBef>
                        <a:spcAft>
                          <a:spcPts val="300"/>
                        </a:spcAft>
                      </a:pPr>
                      <a:r>
                        <a:rPr lang="vi-VN" sz="1400" dirty="0">
                          <a:solidFill>
                            <a:schemeClr val="tx1"/>
                          </a:solidFill>
                          <a:effectLst/>
                          <a:latin typeface="Times New Roman" panose="02020603050405020304" pitchFamily="18" charset="0"/>
                          <a:cs typeface="Times New Roman" panose="02020603050405020304" pitchFamily="18" charset="0"/>
                        </a:rPr>
                        <a:t>2</a:t>
                      </a:r>
                      <a:r>
                        <a:rPr lang="en-US" sz="1400" dirty="0">
                          <a:solidFill>
                            <a:schemeClr val="tx1"/>
                          </a:solidFill>
                          <a:effectLst/>
                          <a:latin typeface="Times New Roman" panose="02020603050405020304" pitchFamily="18" charset="0"/>
                          <a:cs typeface="Times New Roman" panose="02020603050405020304" pitchFamily="18" charset="0"/>
                        </a:rPr>
                        <a:t>5</a:t>
                      </a:r>
                      <a:r>
                        <a:rPr lang="vi-VN" sz="1400" dirty="0">
                          <a:solidFill>
                            <a:schemeClr val="tx1"/>
                          </a:solidFill>
                          <a:effectLst/>
                          <a:latin typeface="Times New Roman" panose="02020603050405020304" pitchFamily="18" charset="0"/>
                          <a:cs typeface="Times New Roman" panose="02020603050405020304" pitchFamily="18" charset="0"/>
                        </a:rPr>
                        <a:t>.</a:t>
                      </a:r>
                      <a:r>
                        <a:rPr lang="en-US" sz="1400" dirty="0">
                          <a:solidFill>
                            <a:schemeClr val="tx1"/>
                          </a:solidFill>
                          <a:effectLst/>
                          <a:latin typeface="Times New Roman" panose="02020603050405020304" pitchFamily="18" charset="0"/>
                          <a:cs typeface="Times New Roman" panose="02020603050405020304" pitchFamily="18" charset="0"/>
                        </a:rPr>
                        <a:t>14</a:t>
                      </a:r>
                      <a:endParaRPr lang="en-US" sz="1400" b="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spcBef>
                          <a:spcPts val="300"/>
                        </a:spcBef>
                        <a:spcAft>
                          <a:spcPts val="300"/>
                        </a:spcAft>
                      </a:pPr>
                      <a:r>
                        <a:rPr lang="vi-VN" sz="1400">
                          <a:solidFill>
                            <a:schemeClr val="tx1"/>
                          </a:solidFill>
                          <a:effectLst/>
                          <a:latin typeface="Times New Roman" panose="02020603050405020304" pitchFamily="18" charset="0"/>
                          <a:cs typeface="Times New Roman" panose="02020603050405020304" pitchFamily="18" charset="0"/>
                        </a:rPr>
                        <a:t>0.</a:t>
                      </a:r>
                      <a:r>
                        <a:rPr lang="en-US" sz="1400">
                          <a:solidFill>
                            <a:schemeClr val="tx1"/>
                          </a:solidFill>
                          <a:effectLst/>
                          <a:latin typeface="Times New Roman" panose="02020603050405020304" pitchFamily="18" charset="0"/>
                          <a:cs typeface="Times New Roman" panose="02020603050405020304" pitchFamily="18" charset="0"/>
                        </a:rPr>
                        <a:t>86</a:t>
                      </a:r>
                      <a:endParaRPr lang="en-US" sz="14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3798488535"/>
                  </a:ext>
                </a:extLst>
              </a:tr>
              <a:tr h="181610">
                <a:tc>
                  <a:txBody>
                    <a:bodyPr/>
                    <a:lstStyle/>
                    <a:p>
                      <a:pPr marL="0" marR="0" algn="ctr">
                        <a:spcBef>
                          <a:spcPts val="300"/>
                        </a:spcBef>
                        <a:spcAft>
                          <a:spcPts val="300"/>
                        </a:spcAft>
                      </a:pPr>
                      <a:r>
                        <a:rPr lang="vi-VN" sz="1400">
                          <a:solidFill>
                            <a:schemeClr val="tx1"/>
                          </a:solidFill>
                          <a:effectLst/>
                          <a:latin typeface="Times New Roman" panose="02020603050405020304" pitchFamily="18" charset="0"/>
                          <a:cs typeface="Times New Roman" panose="02020603050405020304" pitchFamily="18" charset="0"/>
                        </a:rPr>
                        <a:t>Bilinear</a:t>
                      </a:r>
                      <a:endParaRPr lang="en-US" sz="14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spcBef>
                          <a:spcPts val="300"/>
                        </a:spcBef>
                        <a:spcAft>
                          <a:spcPts val="300"/>
                        </a:spcAft>
                      </a:pPr>
                      <a:r>
                        <a:rPr lang="vi-VN" sz="1400" dirty="0">
                          <a:solidFill>
                            <a:schemeClr val="tx1"/>
                          </a:solidFill>
                          <a:effectLst/>
                          <a:latin typeface="Times New Roman" panose="02020603050405020304" pitchFamily="18" charset="0"/>
                          <a:cs typeface="Times New Roman" panose="02020603050405020304" pitchFamily="18" charset="0"/>
                        </a:rPr>
                        <a:t>2</a:t>
                      </a:r>
                      <a:r>
                        <a:rPr lang="en-US" sz="1400" dirty="0">
                          <a:solidFill>
                            <a:schemeClr val="tx1"/>
                          </a:solidFill>
                          <a:effectLst/>
                          <a:latin typeface="Times New Roman" panose="02020603050405020304" pitchFamily="18" charset="0"/>
                          <a:cs typeface="Times New Roman" panose="02020603050405020304" pitchFamily="18" charset="0"/>
                        </a:rPr>
                        <a:t>7</a:t>
                      </a:r>
                      <a:r>
                        <a:rPr lang="vi-VN" sz="1400" dirty="0">
                          <a:solidFill>
                            <a:schemeClr val="tx1"/>
                          </a:solidFill>
                          <a:effectLst/>
                          <a:latin typeface="Times New Roman" panose="02020603050405020304" pitchFamily="18" charset="0"/>
                          <a:cs typeface="Times New Roman" panose="02020603050405020304" pitchFamily="18" charset="0"/>
                        </a:rPr>
                        <a:t>.</a:t>
                      </a:r>
                      <a:r>
                        <a:rPr lang="en-US" sz="1400" dirty="0">
                          <a:solidFill>
                            <a:schemeClr val="tx1"/>
                          </a:solidFill>
                          <a:effectLst/>
                          <a:latin typeface="Times New Roman" panose="02020603050405020304" pitchFamily="18" charset="0"/>
                          <a:cs typeface="Times New Roman" panose="02020603050405020304" pitchFamily="18" charset="0"/>
                        </a:rPr>
                        <a:t>28</a:t>
                      </a:r>
                      <a:endParaRPr lang="en-US" sz="1400" b="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spcBef>
                          <a:spcPts val="300"/>
                        </a:spcBef>
                        <a:spcAft>
                          <a:spcPts val="300"/>
                        </a:spcAft>
                      </a:pPr>
                      <a:r>
                        <a:rPr lang="vi-VN" sz="1400" dirty="0">
                          <a:solidFill>
                            <a:schemeClr val="tx1"/>
                          </a:solidFill>
                          <a:effectLst/>
                          <a:latin typeface="Times New Roman" panose="02020603050405020304" pitchFamily="18" charset="0"/>
                          <a:cs typeface="Times New Roman" panose="02020603050405020304" pitchFamily="18" charset="0"/>
                        </a:rPr>
                        <a:t>0.</a:t>
                      </a:r>
                      <a:r>
                        <a:rPr lang="en-US" sz="1400" dirty="0">
                          <a:solidFill>
                            <a:schemeClr val="tx1"/>
                          </a:solidFill>
                          <a:effectLst/>
                          <a:latin typeface="Times New Roman" panose="02020603050405020304" pitchFamily="18" charset="0"/>
                          <a:cs typeface="Times New Roman" panose="02020603050405020304" pitchFamily="18" charset="0"/>
                        </a:rPr>
                        <a:t>93</a:t>
                      </a:r>
                      <a:endParaRPr lang="en-US" sz="1400" b="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255764980"/>
                  </a:ext>
                </a:extLst>
              </a:tr>
              <a:tr h="181610">
                <a:tc>
                  <a:txBody>
                    <a:bodyPr/>
                    <a:lstStyle/>
                    <a:p>
                      <a:pPr marL="0" marR="0" algn="ctr">
                        <a:spcBef>
                          <a:spcPts val="300"/>
                        </a:spcBef>
                        <a:spcAft>
                          <a:spcPts val="300"/>
                        </a:spcAft>
                      </a:pPr>
                      <a:r>
                        <a:rPr lang="vi-VN" sz="1400">
                          <a:solidFill>
                            <a:schemeClr val="tx1"/>
                          </a:solidFill>
                          <a:effectLst/>
                          <a:latin typeface="Times New Roman" panose="02020603050405020304" pitchFamily="18" charset="0"/>
                          <a:cs typeface="Times New Roman" panose="02020603050405020304" pitchFamily="18" charset="0"/>
                        </a:rPr>
                        <a:t>Bicubic</a:t>
                      </a:r>
                      <a:endParaRPr lang="en-US" sz="14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spcBef>
                          <a:spcPts val="300"/>
                        </a:spcBef>
                        <a:spcAft>
                          <a:spcPts val="300"/>
                        </a:spcAft>
                      </a:pPr>
                      <a:r>
                        <a:rPr lang="en-US" sz="1400">
                          <a:solidFill>
                            <a:schemeClr val="tx1"/>
                          </a:solidFill>
                          <a:effectLst/>
                          <a:latin typeface="Times New Roman" panose="02020603050405020304" pitchFamily="18" charset="0"/>
                          <a:cs typeface="Times New Roman" panose="02020603050405020304" pitchFamily="18" charset="0"/>
                        </a:rPr>
                        <a:t>30</a:t>
                      </a:r>
                      <a:r>
                        <a:rPr lang="vi-VN" sz="1400">
                          <a:solidFill>
                            <a:schemeClr val="tx1"/>
                          </a:solidFill>
                          <a:effectLst/>
                          <a:latin typeface="Times New Roman" panose="02020603050405020304" pitchFamily="18" charset="0"/>
                          <a:cs typeface="Times New Roman" panose="02020603050405020304" pitchFamily="18" charset="0"/>
                        </a:rPr>
                        <a:t>.</a:t>
                      </a:r>
                      <a:r>
                        <a:rPr lang="en-US" sz="1400">
                          <a:solidFill>
                            <a:schemeClr val="tx1"/>
                          </a:solidFill>
                          <a:effectLst/>
                          <a:latin typeface="Times New Roman" panose="02020603050405020304" pitchFamily="18" charset="0"/>
                          <a:cs typeface="Times New Roman" panose="02020603050405020304" pitchFamily="18" charset="0"/>
                        </a:rPr>
                        <a:t>15</a:t>
                      </a:r>
                      <a:endParaRPr lang="en-US" sz="14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spcBef>
                          <a:spcPts val="300"/>
                        </a:spcBef>
                        <a:spcAft>
                          <a:spcPts val="300"/>
                        </a:spcAft>
                      </a:pPr>
                      <a:r>
                        <a:rPr lang="vi-VN" sz="1400">
                          <a:solidFill>
                            <a:schemeClr val="tx1"/>
                          </a:solidFill>
                          <a:effectLst/>
                          <a:latin typeface="Times New Roman" panose="02020603050405020304" pitchFamily="18" charset="0"/>
                          <a:cs typeface="Times New Roman" panose="02020603050405020304" pitchFamily="18" charset="0"/>
                        </a:rPr>
                        <a:t>0.</a:t>
                      </a:r>
                      <a:r>
                        <a:rPr lang="en-US" sz="1400">
                          <a:solidFill>
                            <a:schemeClr val="tx1"/>
                          </a:solidFill>
                          <a:effectLst/>
                          <a:latin typeface="Times New Roman" panose="02020603050405020304" pitchFamily="18" charset="0"/>
                          <a:cs typeface="Times New Roman" panose="02020603050405020304" pitchFamily="18" charset="0"/>
                        </a:rPr>
                        <a:t>95</a:t>
                      </a:r>
                      <a:endParaRPr lang="en-US" sz="14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2894939009"/>
                  </a:ext>
                </a:extLst>
              </a:tr>
              <a:tr h="181610">
                <a:tc>
                  <a:txBody>
                    <a:bodyPr/>
                    <a:lstStyle/>
                    <a:p>
                      <a:pPr marL="0" marR="0" algn="ctr">
                        <a:spcBef>
                          <a:spcPts val="300"/>
                        </a:spcBef>
                        <a:spcAft>
                          <a:spcPts val="300"/>
                        </a:spcAft>
                      </a:pPr>
                      <a:r>
                        <a:rPr lang="vi-VN" sz="1400">
                          <a:solidFill>
                            <a:schemeClr val="tx1"/>
                          </a:solidFill>
                          <a:effectLst/>
                          <a:latin typeface="Times New Roman" panose="02020603050405020304" pitchFamily="18" charset="0"/>
                          <a:cs typeface="Times New Roman" panose="02020603050405020304" pitchFamily="18" charset="0"/>
                        </a:rPr>
                        <a:t>SRGANs</a:t>
                      </a:r>
                      <a:endParaRPr lang="en-US" sz="14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spcBef>
                          <a:spcPts val="300"/>
                        </a:spcBef>
                        <a:spcAft>
                          <a:spcPts val="300"/>
                        </a:spcAft>
                      </a:pPr>
                      <a:r>
                        <a:rPr lang="vi-VN" sz="1400">
                          <a:solidFill>
                            <a:schemeClr val="tx1"/>
                          </a:solidFill>
                          <a:effectLst/>
                          <a:latin typeface="Times New Roman" panose="02020603050405020304" pitchFamily="18" charset="0"/>
                          <a:cs typeface="Times New Roman" panose="02020603050405020304" pitchFamily="18" charset="0"/>
                        </a:rPr>
                        <a:t>2</a:t>
                      </a:r>
                      <a:r>
                        <a:rPr lang="en-US" sz="1400">
                          <a:solidFill>
                            <a:schemeClr val="tx1"/>
                          </a:solidFill>
                          <a:effectLst/>
                          <a:latin typeface="Times New Roman" panose="02020603050405020304" pitchFamily="18" charset="0"/>
                          <a:cs typeface="Times New Roman" panose="02020603050405020304" pitchFamily="18" charset="0"/>
                        </a:rPr>
                        <a:t>5</a:t>
                      </a:r>
                      <a:r>
                        <a:rPr lang="vi-VN" sz="1400">
                          <a:solidFill>
                            <a:schemeClr val="tx1"/>
                          </a:solidFill>
                          <a:effectLst/>
                          <a:latin typeface="Times New Roman" panose="02020603050405020304" pitchFamily="18" charset="0"/>
                          <a:cs typeface="Times New Roman" panose="02020603050405020304" pitchFamily="18" charset="0"/>
                        </a:rPr>
                        <a:t>.</a:t>
                      </a:r>
                      <a:r>
                        <a:rPr lang="en-US" sz="1400">
                          <a:solidFill>
                            <a:schemeClr val="tx1"/>
                          </a:solidFill>
                          <a:effectLst/>
                          <a:latin typeface="Times New Roman" panose="02020603050405020304" pitchFamily="18" charset="0"/>
                          <a:cs typeface="Times New Roman" panose="02020603050405020304" pitchFamily="18" charset="0"/>
                        </a:rPr>
                        <a:t>71</a:t>
                      </a:r>
                      <a:endParaRPr lang="en-US" sz="14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spcBef>
                          <a:spcPts val="300"/>
                        </a:spcBef>
                        <a:spcAft>
                          <a:spcPts val="300"/>
                        </a:spcAft>
                      </a:pPr>
                      <a:r>
                        <a:rPr lang="vi-VN" sz="1400" dirty="0">
                          <a:solidFill>
                            <a:schemeClr val="tx1"/>
                          </a:solidFill>
                          <a:effectLst/>
                          <a:latin typeface="Times New Roman" panose="02020603050405020304" pitchFamily="18" charset="0"/>
                          <a:cs typeface="Times New Roman" panose="02020603050405020304" pitchFamily="18" charset="0"/>
                        </a:rPr>
                        <a:t>0.</a:t>
                      </a:r>
                      <a:r>
                        <a:rPr lang="en-US" sz="1400" dirty="0">
                          <a:solidFill>
                            <a:schemeClr val="tx1"/>
                          </a:solidFill>
                          <a:effectLst/>
                          <a:latin typeface="Times New Roman" panose="02020603050405020304" pitchFamily="18" charset="0"/>
                          <a:cs typeface="Times New Roman" panose="02020603050405020304" pitchFamily="18" charset="0"/>
                        </a:rPr>
                        <a:t>92</a:t>
                      </a:r>
                      <a:endParaRPr lang="en-US" sz="1400" b="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40684989"/>
                  </a:ext>
                </a:extLst>
              </a:tr>
            </a:tbl>
          </a:graphicData>
        </a:graphic>
      </p:graphicFrame>
      <p:pic>
        <p:nvPicPr>
          <p:cNvPr id="6" name="Picture 5">
            <a:extLst>
              <a:ext uri="{FF2B5EF4-FFF2-40B4-BE49-F238E27FC236}">
                <a16:creationId xmlns:a16="http://schemas.microsoft.com/office/drawing/2014/main" id="{12170C7D-5218-184B-820D-561B18BB90E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506" y="3861048"/>
            <a:ext cx="9144000" cy="1463040"/>
          </a:xfrm>
          <a:prstGeom prst="rect">
            <a:avLst/>
          </a:prstGeom>
        </p:spPr>
      </p:pic>
      <p:pic>
        <p:nvPicPr>
          <p:cNvPr id="8" name="Picture 7">
            <a:extLst>
              <a:ext uri="{FF2B5EF4-FFF2-40B4-BE49-F238E27FC236}">
                <a16:creationId xmlns:a16="http://schemas.microsoft.com/office/drawing/2014/main" id="{840D5220-A708-D04F-A1D4-D9B0A51A123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6506" y="5301208"/>
            <a:ext cx="9144000" cy="1463040"/>
          </a:xfrm>
          <a:prstGeom prst="rect">
            <a:avLst/>
          </a:prstGeom>
        </p:spPr>
      </p:pic>
      <p:pic>
        <p:nvPicPr>
          <p:cNvPr id="12" name="Picture 11">
            <a:extLst>
              <a:ext uri="{FF2B5EF4-FFF2-40B4-BE49-F238E27FC236}">
                <a16:creationId xmlns:a16="http://schemas.microsoft.com/office/drawing/2014/main" id="{5ABA291D-5F39-7042-998E-B418EBD9094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6506" y="2377864"/>
            <a:ext cx="9144000" cy="1463040"/>
          </a:xfrm>
          <a:prstGeom prst="rect">
            <a:avLst/>
          </a:prstGeom>
        </p:spPr>
      </p:pic>
    </p:spTree>
    <p:extLst>
      <p:ext uri="{BB962C8B-B14F-4D97-AF65-F5344CB8AC3E}">
        <p14:creationId xmlns:p14="http://schemas.microsoft.com/office/powerpoint/2010/main" val="4325961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ine 31"/>
          <p:cNvSpPr>
            <a:spLocks noChangeShapeType="1"/>
          </p:cNvSpPr>
          <p:nvPr/>
        </p:nvSpPr>
        <p:spPr bwMode="auto">
          <a:xfrm>
            <a:off x="395288" y="719138"/>
            <a:ext cx="8748712" cy="0"/>
          </a:xfrm>
          <a:prstGeom prst="line">
            <a:avLst/>
          </a:prstGeom>
          <a:noFill/>
          <a:ln w="38100">
            <a:solidFill>
              <a:srgbClr val="FF3300"/>
            </a:solidFill>
            <a:round/>
            <a:headEnd type="none" w="sm" len="sm"/>
            <a:tailEnd type="none" w="sm" len="sm"/>
          </a:ln>
        </p:spPr>
        <p:txBody>
          <a:bodyPr/>
          <a:lstStyle/>
          <a:p>
            <a:endParaRPr lang="en-US">
              <a:latin typeface="Times New Roman" panose="02020603050405020304" pitchFamily="18" charset="0"/>
              <a:cs typeface="Times New Roman" panose="02020603050405020304" pitchFamily="18" charset="0"/>
            </a:endParaRPr>
          </a:p>
        </p:txBody>
      </p:sp>
      <p:sp>
        <p:nvSpPr>
          <p:cNvPr id="3" name="Text Box 33"/>
          <p:cNvSpPr txBox="1">
            <a:spLocks noChangeArrowheads="1"/>
          </p:cNvSpPr>
          <p:nvPr/>
        </p:nvSpPr>
        <p:spPr bwMode="auto">
          <a:xfrm>
            <a:off x="585038" y="314325"/>
            <a:ext cx="3781805" cy="461665"/>
          </a:xfrm>
          <a:prstGeom prst="rect">
            <a:avLst/>
          </a:prstGeom>
          <a:noFill/>
          <a:ln w="12700">
            <a:noFill/>
            <a:miter lim="800000"/>
            <a:headEnd type="none" w="sm" len="sm"/>
            <a:tailEnd type="none" w="sm" len="sm"/>
          </a:ln>
        </p:spPr>
        <p:txBody>
          <a:bodyPr wrap="none">
            <a:spAutoFit/>
          </a:bodyPr>
          <a:lstStyle/>
          <a:p>
            <a:r>
              <a:rPr lang="en-US" altLang="ko-KR" sz="2400" b="1" i="1" dirty="0" err="1">
                <a:solidFill>
                  <a:srgbClr val="333399"/>
                </a:solidFill>
                <a:latin typeface="Verdana" pitchFamily="34" charset="0"/>
              </a:rPr>
              <a:t>Kết</a:t>
            </a:r>
            <a:r>
              <a:rPr lang="en-US" altLang="ko-KR" sz="2400" b="1" i="1" dirty="0">
                <a:solidFill>
                  <a:srgbClr val="333399"/>
                </a:solidFill>
                <a:latin typeface="Verdana" pitchFamily="34" charset="0"/>
              </a:rPr>
              <a:t> </a:t>
            </a:r>
            <a:r>
              <a:rPr lang="en-US" altLang="ko-KR" sz="2400" b="1" i="1" dirty="0" err="1">
                <a:solidFill>
                  <a:srgbClr val="333399"/>
                </a:solidFill>
                <a:latin typeface="Verdana" pitchFamily="34" charset="0"/>
              </a:rPr>
              <a:t>quả</a:t>
            </a:r>
            <a:r>
              <a:rPr lang="en-US" altLang="ko-KR" sz="2400" b="1" i="1" dirty="0">
                <a:solidFill>
                  <a:srgbClr val="333399"/>
                </a:solidFill>
                <a:latin typeface="Verdana" pitchFamily="34" charset="0"/>
              </a:rPr>
              <a:t> </a:t>
            </a:r>
            <a:r>
              <a:rPr lang="en-US" altLang="ko-KR" sz="2400" b="1" i="1" dirty="0" err="1">
                <a:solidFill>
                  <a:srgbClr val="333399"/>
                </a:solidFill>
                <a:latin typeface="Verdana" pitchFamily="34" charset="0"/>
              </a:rPr>
              <a:t>thực</a:t>
            </a:r>
            <a:r>
              <a:rPr lang="en-US" altLang="ko-KR" sz="2400" b="1" i="1" dirty="0">
                <a:solidFill>
                  <a:srgbClr val="333399"/>
                </a:solidFill>
                <a:latin typeface="Verdana" pitchFamily="34" charset="0"/>
              </a:rPr>
              <a:t> </a:t>
            </a:r>
            <a:r>
              <a:rPr lang="en-US" altLang="ko-KR" sz="2400" b="1" i="1" dirty="0" err="1">
                <a:solidFill>
                  <a:srgbClr val="333399"/>
                </a:solidFill>
                <a:latin typeface="Verdana" pitchFamily="34" charset="0"/>
              </a:rPr>
              <a:t>nghiệm</a:t>
            </a:r>
            <a:endParaRPr lang="en-US" altLang="ko-KR" sz="2400" b="1" i="1" dirty="0">
              <a:solidFill>
                <a:srgbClr val="333399"/>
              </a:solidFill>
              <a:latin typeface="Verdana" pitchFamily="34" charset="0"/>
            </a:endParaRPr>
          </a:p>
        </p:txBody>
      </p:sp>
      <p:cxnSp>
        <p:nvCxnSpPr>
          <p:cNvPr id="22" name="Straight Connector 26"/>
          <p:cNvCxnSpPr>
            <a:cxnSpLocks noChangeShapeType="1"/>
          </p:cNvCxnSpPr>
          <p:nvPr/>
        </p:nvCxnSpPr>
        <p:spPr bwMode="auto">
          <a:xfrm>
            <a:off x="8072462" y="6610215"/>
            <a:ext cx="928694" cy="1588"/>
          </a:xfrm>
          <a:prstGeom prst="line">
            <a:avLst/>
          </a:prstGeom>
          <a:noFill/>
          <a:ln w="15875" algn="ctr">
            <a:solidFill>
              <a:srgbClr val="FF0000"/>
            </a:solidFill>
            <a:round/>
            <a:headEnd type="none" w="sm" len="sm"/>
            <a:tailEnd type="none" w="sm" len="sm"/>
          </a:ln>
        </p:spPr>
      </p:cxnSp>
      <p:sp>
        <p:nvSpPr>
          <p:cNvPr id="23" name="Nơi giữ chỗ cho Số hiệu Bản chiếu 3"/>
          <p:cNvSpPr txBox="1">
            <a:spLocks/>
          </p:cNvSpPr>
          <p:nvPr/>
        </p:nvSpPr>
        <p:spPr>
          <a:xfrm>
            <a:off x="6938994" y="6350023"/>
            <a:ext cx="2133600" cy="365125"/>
          </a:xfrm>
          <a:prstGeom prst="rect">
            <a:avLst/>
          </a:prstGeom>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8282749C-0EE4-40BC-B143-B809D2A98AF9}" type="slidenum">
              <a:rPr kumimoji="1" lang="en-US" sz="1400" b="0" i="0" u="none" strike="noStrike" kern="1200" cap="none" spc="0" normalizeH="0" baseline="0" noProof="0" smtClean="0">
                <a:ln>
                  <a:noFill/>
                </a:ln>
                <a:solidFill>
                  <a:schemeClr val="tx2"/>
                </a:solidFill>
                <a:effectLst/>
                <a:uLnTx/>
                <a:uFillTx/>
                <a:latin typeface="Times New Roman" panose="02020603050405020304" pitchFamily="18" charset="0"/>
                <a:cs typeface="Times New Roman" panose="02020603050405020304" pitchFamily="18" charset="0"/>
              </a:rPr>
              <a:pPr marL="0" marR="0" lvl="0" indent="0" algn="r" defTabSz="914400" rtl="0" eaLnBrk="0" fontAlgn="base" latinLnBrk="0" hangingPunct="0">
                <a:lnSpc>
                  <a:spcPct val="100000"/>
                </a:lnSpc>
                <a:spcBef>
                  <a:spcPct val="0"/>
                </a:spcBef>
                <a:spcAft>
                  <a:spcPct val="0"/>
                </a:spcAft>
                <a:buClrTx/>
                <a:buSzTx/>
                <a:buFontTx/>
                <a:buNone/>
                <a:tabLst/>
                <a:defRPr/>
              </a:pPr>
              <a:t>18</a:t>
            </a:fld>
            <a:endParaRPr kumimoji="1" lang="en-US" sz="1400" b="0" i="0" u="none" strike="noStrike" kern="1200" cap="none" spc="0" normalizeH="0" baseline="0" noProof="0" dirty="0">
              <a:ln>
                <a:noFill/>
              </a:ln>
              <a:solidFill>
                <a:schemeClr val="tx2"/>
              </a:solidFill>
              <a:effectLst/>
              <a:uLnTx/>
              <a:uFillTx/>
              <a:latin typeface="Times New Roman" panose="02020603050405020304" pitchFamily="18" charset="0"/>
              <a:cs typeface="Times New Roman" panose="02020603050405020304" pitchFamily="18" charset="0"/>
            </a:endParaRPr>
          </a:p>
        </p:txBody>
      </p:sp>
      <p:sp>
        <p:nvSpPr>
          <p:cNvPr id="24" name="TextBox 23"/>
          <p:cNvSpPr txBox="1"/>
          <p:nvPr/>
        </p:nvSpPr>
        <p:spPr>
          <a:xfrm>
            <a:off x="2661313" y="5117910"/>
            <a:ext cx="184731" cy="369332"/>
          </a:xfrm>
          <a:prstGeom prst="rect">
            <a:avLst/>
          </a:prstGeom>
          <a:noFill/>
        </p:spPr>
        <p:txBody>
          <a:bodyPr wrap="none" rtlCol="0">
            <a:spAutoFit/>
          </a:bodyPr>
          <a:lstStyle/>
          <a:p>
            <a:endParaRPr lang="en-US">
              <a:latin typeface="Times New Roman" panose="02020603050405020304" pitchFamily="18" charset="0"/>
              <a:cs typeface="Times New Roman" panose="02020603050405020304" pitchFamily="18" charset="0"/>
            </a:endParaRPr>
          </a:p>
        </p:txBody>
      </p:sp>
      <p:sp>
        <p:nvSpPr>
          <p:cNvPr id="11" name="Text Box 24">
            <a:extLst>
              <a:ext uri="{FF2B5EF4-FFF2-40B4-BE49-F238E27FC236}">
                <a16:creationId xmlns:a16="http://schemas.microsoft.com/office/drawing/2014/main" id="{15597A7B-248B-B442-9D35-43BF8F273D1C}"/>
              </a:ext>
            </a:extLst>
          </p:cNvPr>
          <p:cNvSpPr txBox="1">
            <a:spLocks noChangeArrowheads="1"/>
          </p:cNvSpPr>
          <p:nvPr/>
        </p:nvSpPr>
        <p:spPr bwMode="auto">
          <a:xfrm>
            <a:off x="539551" y="899428"/>
            <a:ext cx="7776865" cy="369332"/>
          </a:xfrm>
          <a:prstGeom prst="rect">
            <a:avLst/>
          </a:prstGeom>
          <a:noFill/>
          <a:ln w="9525" algn="ctr">
            <a:noFill/>
            <a:miter lim="800000"/>
            <a:headEnd/>
            <a:tailEnd/>
          </a:ln>
        </p:spPr>
        <p:txBody>
          <a:bodyPr wrap="square">
            <a:spAutoFit/>
          </a:bodyPr>
          <a:lstStyle/>
          <a:p>
            <a:pPr algn="just"/>
            <a:r>
              <a:rPr lang="en-US" dirty="0" err="1">
                <a:solidFill>
                  <a:schemeClr val="bg2"/>
                </a:solidFill>
                <a:latin typeface="Source Sans Pro" panose="020B0604020202020204" charset="0"/>
              </a:rPr>
              <a:t>Kịch</a:t>
            </a:r>
            <a:r>
              <a:rPr lang="en-US" dirty="0">
                <a:solidFill>
                  <a:schemeClr val="bg2"/>
                </a:solidFill>
                <a:latin typeface="Source Sans Pro" panose="020B0604020202020204" charset="0"/>
              </a:rPr>
              <a:t> </a:t>
            </a:r>
            <a:r>
              <a:rPr lang="en-US" dirty="0" err="1">
                <a:solidFill>
                  <a:schemeClr val="bg2"/>
                </a:solidFill>
                <a:latin typeface="Source Sans Pro" panose="020B0604020202020204" charset="0"/>
              </a:rPr>
              <a:t>bản</a:t>
            </a:r>
            <a:r>
              <a:rPr lang="en-US" dirty="0">
                <a:solidFill>
                  <a:schemeClr val="bg2"/>
                </a:solidFill>
                <a:latin typeface="Source Sans Pro" panose="020B0604020202020204" charset="0"/>
              </a:rPr>
              <a:t> 2:  </a:t>
            </a:r>
          </a:p>
        </p:txBody>
      </p:sp>
      <p:pic>
        <p:nvPicPr>
          <p:cNvPr id="13" name="Picture 12" descr="C:\Users\Anhtus\Desktop\591064aeb26af-img15.jpg">
            <a:extLst>
              <a:ext uri="{FF2B5EF4-FFF2-40B4-BE49-F238E27FC236}">
                <a16:creationId xmlns:a16="http://schemas.microsoft.com/office/drawing/2014/main" id="{BA20BF54-470C-DF42-AD03-50C813E32270}"/>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47827" y="1565121"/>
            <a:ext cx="5648346" cy="4002642"/>
          </a:xfrm>
          <a:prstGeom prst="rect">
            <a:avLst/>
          </a:prstGeom>
          <a:noFill/>
          <a:ln>
            <a:noFill/>
          </a:ln>
        </p:spPr>
      </p:pic>
      <p:sp>
        <p:nvSpPr>
          <p:cNvPr id="4" name="Rectangle 3">
            <a:extLst>
              <a:ext uri="{FF2B5EF4-FFF2-40B4-BE49-F238E27FC236}">
                <a16:creationId xmlns:a16="http://schemas.microsoft.com/office/drawing/2014/main" id="{D271FB56-E2DA-C446-92AE-A6542DFCEB3B}"/>
              </a:ext>
            </a:extLst>
          </p:cNvPr>
          <p:cNvSpPr/>
          <p:nvPr/>
        </p:nvSpPr>
        <p:spPr bwMode="auto">
          <a:xfrm>
            <a:off x="5508104" y="3269331"/>
            <a:ext cx="360040" cy="360040"/>
          </a:xfrm>
          <a:prstGeom prst="rect">
            <a:avLst/>
          </a:prstGeom>
          <a:noFill/>
          <a:ln w="12700" cap="flat" cmpd="sng" algn="ctr">
            <a:solidFill>
              <a:srgbClr val="FF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820738" rtl="0" eaLnBrk="0" fontAlgn="base" latinLnBrk="0" hangingPunct="0">
              <a:lnSpc>
                <a:spcPct val="100000"/>
              </a:lnSpc>
              <a:spcBef>
                <a:spcPct val="0"/>
              </a:spcBef>
              <a:spcAft>
                <a:spcPct val="0"/>
              </a:spcAft>
              <a:buClrTx/>
              <a:buSzTx/>
              <a:buFontTx/>
              <a:buNone/>
              <a:tabLst/>
            </a:pPr>
            <a:endParaRPr kumimoji="1" lang="en-US" sz="1800" b="0" i="0" u="none" strike="noStrike" cap="none" normalizeH="0" baseline="0">
              <a:ln>
                <a:noFill/>
              </a:ln>
              <a:solidFill>
                <a:schemeClr val="tx2"/>
              </a:solidFill>
              <a:effectLst/>
              <a:latin typeface="Arial" charset="0"/>
              <a:ea typeface="굴림" pitchFamily="50" charset="-127"/>
            </a:endParaRPr>
          </a:p>
        </p:txBody>
      </p:sp>
      <p:sp>
        <p:nvSpPr>
          <p:cNvPr id="10" name="Rectangle 9">
            <a:extLst>
              <a:ext uri="{FF2B5EF4-FFF2-40B4-BE49-F238E27FC236}">
                <a16:creationId xmlns:a16="http://schemas.microsoft.com/office/drawing/2014/main" id="{0706691C-D694-7247-8536-0DE26113FCBE}"/>
              </a:ext>
            </a:extLst>
          </p:cNvPr>
          <p:cNvSpPr/>
          <p:nvPr/>
        </p:nvSpPr>
        <p:spPr bwMode="auto">
          <a:xfrm>
            <a:off x="4403256" y="3429000"/>
            <a:ext cx="360040" cy="360040"/>
          </a:xfrm>
          <a:prstGeom prst="rect">
            <a:avLst/>
          </a:prstGeom>
          <a:noFill/>
          <a:ln w="12700" cap="flat" cmpd="sng" algn="ctr">
            <a:solidFill>
              <a:srgbClr val="FF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820738" rtl="0" eaLnBrk="0" fontAlgn="base" latinLnBrk="0" hangingPunct="0">
              <a:lnSpc>
                <a:spcPct val="100000"/>
              </a:lnSpc>
              <a:spcBef>
                <a:spcPct val="0"/>
              </a:spcBef>
              <a:spcAft>
                <a:spcPct val="0"/>
              </a:spcAft>
              <a:buClrTx/>
              <a:buSzTx/>
              <a:buFontTx/>
              <a:buNone/>
              <a:tabLst/>
            </a:pPr>
            <a:endParaRPr kumimoji="1" lang="en-US" sz="1800" b="0" i="0" u="none" strike="noStrike" cap="none" normalizeH="0" baseline="0">
              <a:ln>
                <a:noFill/>
              </a:ln>
              <a:solidFill>
                <a:schemeClr val="tx2"/>
              </a:solidFill>
              <a:effectLst/>
              <a:latin typeface="Arial" charset="0"/>
              <a:ea typeface="굴림" pitchFamily="50" charset="-127"/>
            </a:endParaRPr>
          </a:p>
        </p:txBody>
      </p:sp>
      <p:sp>
        <p:nvSpPr>
          <p:cNvPr id="12" name="Rectangle 11">
            <a:extLst>
              <a:ext uri="{FF2B5EF4-FFF2-40B4-BE49-F238E27FC236}">
                <a16:creationId xmlns:a16="http://schemas.microsoft.com/office/drawing/2014/main" id="{5FE72D3F-A1A1-E04C-802E-F4E8083E0C80}"/>
              </a:ext>
            </a:extLst>
          </p:cNvPr>
          <p:cNvSpPr/>
          <p:nvPr/>
        </p:nvSpPr>
        <p:spPr bwMode="auto">
          <a:xfrm>
            <a:off x="3267926" y="3354561"/>
            <a:ext cx="360040" cy="360040"/>
          </a:xfrm>
          <a:prstGeom prst="rect">
            <a:avLst/>
          </a:prstGeom>
          <a:noFill/>
          <a:ln w="12700" cap="flat" cmpd="sng" algn="ctr">
            <a:solidFill>
              <a:srgbClr val="FF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820738" rtl="0" eaLnBrk="0" fontAlgn="base" latinLnBrk="0" hangingPunct="0">
              <a:lnSpc>
                <a:spcPct val="100000"/>
              </a:lnSpc>
              <a:spcBef>
                <a:spcPct val="0"/>
              </a:spcBef>
              <a:spcAft>
                <a:spcPct val="0"/>
              </a:spcAft>
              <a:buClrTx/>
              <a:buSzTx/>
              <a:buFontTx/>
              <a:buNone/>
              <a:tabLst/>
            </a:pPr>
            <a:endParaRPr kumimoji="1" lang="en-US" sz="1800" b="0" i="0" u="none" strike="noStrike" cap="none" normalizeH="0" baseline="0">
              <a:ln>
                <a:noFill/>
              </a:ln>
              <a:solidFill>
                <a:schemeClr val="tx2"/>
              </a:solidFill>
              <a:effectLst/>
              <a:latin typeface="Arial" charset="0"/>
              <a:ea typeface="굴림" pitchFamily="50" charset="-127"/>
            </a:endParaRPr>
          </a:p>
        </p:txBody>
      </p:sp>
      <p:sp>
        <p:nvSpPr>
          <p:cNvPr id="14" name="Rectangle 13">
            <a:extLst>
              <a:ext uri="{FF2B5EF4-FFF2-40B4-BE49-F238E27FC236}">
                <a16:creationId xmlns:a16="http://schemas.microsoft.com/office/drawing/2014/main" id="{211F13D3-B10E-E843-BD49-D00859DA8E6E}"/>
              </a:ext>
            </a:extLst>
          </p:cNvPr>
          <p:cNvSpPr/>
          <p:nvPr/>
        </p:nvSpPr>
        <p:spPr bwMode="auto">
          <a:xfrm>
            <a:off x="6372200" y="3269331"/>
            <a:ext cx="360040" cy="360040"/>
          </a:xfrm>
          <a:prstGeom prst="rect">
            <a:avLst/>
          </a:prstGeom>
          <a:noFill/>
          <a:ln w="12700" cap="flat" cmpd="sng" algn="ctr">
            <a:solidFill>
              <a:srgbClr val="FF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820738" rtl="0" eaLnBrk="0" fontAlgn="base" latinLnBrk="0" hangingPunct="0">
              <a:lnSpc>
                <a:spcPct val="100000"/>
              </a:lnSpc>
              <a:spcBef>
                <a:spcPct val="0"/>
              </a:spcBef>
              <a:spcAft>
                <a:spcPct val="0"/>
              </a:spcAft>
              <a:buClrTx/>
              <a:buSzTx/>
              <a:buFontTx/>
              <a:buNone/>
              <a:tabLst/>
            </a:pPr>
            <a:endParaRPr kumimoji="1" lang="en-US" sz="1800" b="0" i="0" u="none" strike="noStrike" cap="none" normalizeH="0" baseline="0">
              <a:ln>
                <a:noFill/>
              </a:ln>
              <a:solidFill>
                <a:schemeClr val="tx2"/>
              </a:solidFill>
              <a:effectLst/>
              <a:latin typeface="Arial" charset="0"/>
              <a:ea typeface="굴림" pitchFamily="50" charset="-127"/>
            </a:endParaRPr>
          </a:p>
        </p:txBody>
      </p:sp>
    </p:spTree>
    <p:extLst>
      <p:ext uri="{BB962C8B-B14F-4D97-AF65-F5344CB8AC3E}">
        <p14:creationId xmlns:p14="http://schemas.microsoft.com/office/powerpoint/2010/main" val="1783066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ine 31"/>
          <p:cNvSpPr>
            <a:spLocks noChangeShapeType="1"/>
          </p:cNvSpPr>
          <p:nvPr/>
        </p:nvSpPr>
        <p:spPr bwMode="auto">
          <a:xfrm>
            <a:off x="395288" y="719138"/>
            <a:ext cx="8748712" cy="0"/>
          </a:xfrm>
          <a:prstGeom prst="line">
            <a:avLst/>
          </a:prstGeom>
          <a:noFill/>
          <a:ln w="38100">
            <a:solidFill>
              <a:srgbClr val="FF3300"/>
            </a:solidFill>
            <a:round/>
            <a:headEnd type="none" w="sm" len="sm"/>
            <a:tailEnd type="none" w="sm" len="sm"/>
          </a:ln>
        </p:spPr>
        <p:txBody>
          <a:bodyPr/>
          <a:lstStyle/>
          <a:p>
            <a:endParaRPr lang="en-US">
              <a:latin typeface="Times New Roman" panose="02020603050405020304" pitchFamily="18" charset="0"/>
              <a:cs typeface="Times New Roman" panose="02020603050405020304" pitchFamily="18" charset="0"/>
            </a:endParaRPr>
          </a:p>
        </p:txBody>
      </p:sp>
      <p:sp>
        <p:nvSpPr>
          <p:cNvPr id="3" name="Text Box 33"/>
          <p:cNvSpPr txBox="1">
            <a:spLocks noChangeArrowheads="1"/>
          </p:cNvSpPr>
          <p:nvPr/>
        </p:nvSpPr>
        <p:spPr bwMode="auto">
          <a:xfrm>
            <a:off x="585038" y="314325"/>
            <a:ext cx="3781805" cy="461665"/>
          </a:xfrm>
          <a:prstGeom prst="rect">
            <a:avLst/>
          </a:prstGeom>
          <a:noFill/>
          <a:ln w="12700">
            <a:noFill/>
            <a:miter lim="800000"/>
            <a:headEnd type="none" w="sm" len="sm"/>
            <a:tailEnd type="none" w="sm" len="sm"/>
          </a:ln>
        </p:spPr>
        <p:txBody>
          <a:bodyPr wrap="none">
            <a:spAutoFit/>
          </a:bodyPr>
          <a:lstStyle/>
          <a:p>
            <a:r>
              <a:rPr lang="en-US" altLang="ko-KR" sz="2400" b="1" i="1" dirty="0" err="1">
                <a:solidFill>
                  <a:srgbClr val="333399"/>
                </a:solidFill>
                <a:latin typeface="Verdana" pitchFamily="34" charset="0"/>
              </a:rPr>
              <a:t>Kết</a:t>
            </a:r>
            <a:r>
              <a:rPr lang="en-US" altLang="ko-KR" sz="2400" b="1" i="1" dirty="0">
                <a:solidFill>
                  <a:srgbClr val="333399"/>
                </a:solidFill>
                <a:latin typeface="Verdana" pitchFamily="34" charset="0"/>
              </a:rPr>
              <a:t> </a:t>
            </a:r>
            <a:r>
              <a:rPr lang="en-US" altLang="ko-KR" sz="2400" b="1" i="1" dirty="0" err="1">
                <a:solidFill>
                  <a:srgbClr val="333399"/>
                </a:solidFill>
                <a:latin typeface="Verdana" pitchFamily="34" charset="0"/>
              </a:rPr>
              <a:t>quả</a:t>
            </a:r>
            <a:r>
              <a:rPr lang="en-US" altLang="ko-KR" sz="2400" b="1" i="1" dirty="0">
                <a:solidFill>
                  <a:srgbClr val="333399"/>
                </a:solidFill>
                <a:latin typeface="Verdana" pitchFamily="34" charset="0"/>
              </a:rPr>
              <a:t> </a:t>
            </a:r>
            <a:r>
              <a:rPr lang="en-US" altLang="ko-KR" sz="2400" b="1" i="1" dirty="0" err="1">
                <a:solidFill>
                  <a:srgbClr val="333399"/>
                </a:solidFill>
                <a:latin typeface="Verdana" pitchFamily="34" charset="0"/>
              </a:rPr>
              <a:t>thực</a:t>
            </a:r>
            <a:r>
              <a:rPr lang="en-US" altLang="ko-KR" sz="2400" b="1" i="1" dirty="0">
                <a:solidFill>
                  <a:srgbClr val="333399"/>
                </a:solidFill>
                <a:latin typeface="Verdana" pitchFamily="34" charset="0"/>
              </a:rPr>
              <a:t> </a:t>
            </a:r>
            <a:r>
              <a:rPr lang="en-US" altLang="ko-KR" sz="2400" b="1" i="1" dirty="0" err="1">
                <a:solidFill>
                  <a:srgbClr val="333399"/>
                </a:solidFill>
                <a:latin typeface="Verdana" pitchFamily="34" charset="0"/>
              </a:rPr>
              <a:t>nghiệm</a:t>
            </a:r>
            <a:endParaRPr lang="en-US" altLang="ko-KR" sz="2400" b="1" i="1" dirty="0">
              <a:solidFill>
                <a:srgbClr val="333399"/>
              </a:solidFill>
              <a:latin typeface="Verdana" pitchFamily="34" charset="0"/>
            </a:endParaRPr>
          </a:p>
        </p:txBody>
      </p:sp>
      <p:cxnSp>
        <p:nvCxnSpPr>
          <p:cNvPr id="22" name="Straight Connector 26"/>
          <p:cNvCxnSpPr>
            <a:cxnSpLocks noChangeShapeType="1"/>
          </p:cNvCxnSpPr>
          <p:nvPr/>
        </p:nvCxnSpPr>
        <p:spPr bwMode="auto">
          <a:xfrm>
            <a:off x="8072462" y="6610215"/>
            <a:ext cx="928694" cy="1588"/>
          </a:xfrm>
          <a:prstGeom prst="line">
            <a:avLst/>
          </a:prstGeom>
          <a:noFill/>
          <a:ln w="15875" algn="ctr">
            <a:solidFill>
              <a:srgbClr val="FF0000"/>
            </a:solidFill>
            <a:round/>
            <a:headEnd type="none" w="sm" len="sm"/>
            <a:tailEnd type="none" w="sm" len="sm"/>
          </a:ln>
        </p:spPr>
      </p:cxnSp>
      <p:sp>
        <p:nvSpPr>
          <p:cNvPr id="23" name="Nơi giữ chỗ cho Số hiệu Bản chiếu 3"/>
          <p:cNvSpPr txBox="1">
            <a:spLocks/>
          </p:cNvSpPr>
          <p:nvPr/>
        </p:nvSpPr>
        <p:spPr>
          <a:xfrm>
            <a:off x="6938994" y="6350023"/>
            <a:ext cx="2133600" cy="365125"/>
          </a:xfrm>
          <a:prstGeom prst="rect">
            <a:avLst/>
          </a:prstGeom>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8282749C-0EE4-40BC-B143-B809D2A98AF9}" type="slidenum">
              <a:rPr kumimoji="1" lang="en-US" sz="1400" b="0" i="0" u="none" strike="noStrike" kern="1200" cap="none" spc="0" normalizeH="0" baseline="0" noProof="0" smtClean="0">
                <a:ln>
                  <a:noFill/>
                </a:ln>
                <a:solidFill>
                  <a:schemeClr val="tx2"/>
                </a:solidFill>
                <a:effectLst/>
                <a:uLnTx/>
                <a:uFillTx/>
                <a:latin typeface="Times New Roman" panose="02020603050405020304" pitchFamily="18" charset="0"/>
                <a:cs typeface="Times New Roman" panose="02020603050405020304" pitchFamily="18" charset="0"/>
              </a:rPr>
              <a:pPr marL="0" marR="0" lvl="0" indent="0" algn="r" defTabSz="914400" rtl="0" eaLnBrk="0" fontAlgn="base" latinLnBrk="0" hangingPunct="0">
                <a:lnSpc>
                  <a:spcPct val="100000"/>
                </a:lnSpc>
                <a:spcBef>
                  <a:spcPct val="0"/>
                </a:spcBef>
                <a:spcAft>
                  <a:spcPct val="0"/>
                </a:spcAft>
                <a:buClrTx/>
                <a:buSzTx/>
                <a:buFontTx/>
                <a:buNone/>
                <a:tabLst/>
                <a:defRPr/>
              </a:pPr>
              <a:t>19</a:t>
            </a:fld>
            <a:endParaRPr kumimoji="1" lang="en-US" sz="1400" b="0" i="0" u="none" strike="noStrike" kern="1200" cap="none" spc="0" normalizeH="0" baseline="0" noProof="0" dirty="0">
              <a:ln>
                <a:noFill/>
              </a:ln>
              <a:solidFill>
                <a:schemeClr val="tx2"/>
              </a:solidFill>
              <a:effectLst/>
              <a:uLnTx/>
              <a:uFillTx/>
              <a:latin typeface="Times New Roman" panose="02020603050405020304" pitchFamily="18" charset="0"/>
              <a:cs typeface="Times New Roman" panose="02020603050405020304" pitchFamily="18" charset="0"/>
            </a:endParaRPr>
          </a:p>
        </p:txBody>
      </p:sp>
      <p:sp>
        <p:nvSpPr>
          <p:cNvPr id="11" name="Text Box 24">
            <a:extLst>
              <a:ext uri="{FF2B5EF4-FFF2-40B4-BE49-F238E27FC236}">
                <a16:creationId xmlns:a16="http://schemas.microsoft.com/office/drawing/2014/main" id="{15597A7B-248B-B442-9D35-43BF8F273D1C}"/>
              </a:ext>
            </a:extLst>
          </p:cNvPr>
          <p:cNvSpPr txBox="1">
            <a:spLocks noChangeArrowheads="1"/>
          </p:cNvSpPr>
          <p:nvPr/>
        </p:nvSpPr>
        <p:spPr bwMode="auto">
          <a:xfrm>
            <a:off x="539551" y="899428"/>
            <a:ext cx="7776865" cy="369332"/>
          </a:xfrm>
          <a:prstGeom prst="rect">
            <a:avLst/>
          </a:prstGeom>
          <a:noFill/>
          <a:ln w="9525" algn="ctr">
            <a:noFill/>
            <a:miter lim="800000"/>
            <a:headEnd/>
            <a:tailEnd/>
          </a:ln>
        </p:spPr>
        <p:txBody>
          <a:bodyPr wrap="square">
            <a:spAutoFit/>
          </a:bodyPr>
          <a:lstStyle/>
          <a:p>
            <a:pPr algn="just"/>
            <a:r>
              <a:rPr lang="en-US" dirty="0" err="1">
                <a:solidFill>
                  <a:schemeClr val="bg2"/>
                </a:solidFill>
                <a:latin typeface="Source Sans Pro" panose="020B0604020202020204" charset="0"/>
              </a:rPr>
              <a:t>Kết</a:t>
            </a:r>
            <a:r>
              <a:rPr lang="en-US" dirty="0">
                <a:solidFill>
                  <a:schemeClr val="bg2"/>
                </a:solidFill>
                <a:latin typeface="Source Sans Pro" panose="020B0604020202020204" charset="0"/>
              </a:rPr>
              <a:t> </a:t>
            </a:r>
            <a:r>
              <a:rPr lang="en-US" dirty="0" err="1">
                <a:solidFill>
                  <a:schemeClr val="bg2"/>
                </a:solidFill>
                <a:latin typeface="Source Sans Pro" panose="020B0604020202020204" charset="0"/>
              </a:rPr>
              <a:t>quả</a:t>
            </a:r>
            <a:r>
              <a:rPr lang="en-US" dirty="0">
                <a:solidFill>
                  <a:schemeClr val="bg2"/>
                </a:solidFill>
                <a:latin typeface="Source Sans Pro" panose="020B0604020202020204" charset="0"/>
              </a:rPr>
              <a:t> </a:t>
            </a:r>
            <a:r>
              <a:rPr lang="en-US" dirty="0" err="1">
                <a:solidFill>
                  <a:schemeClr val="bg2"/>
                </a:solidFill>
                <a:latin typeface="Source Sans Pro" panose="020B0604020202020204" charset="0"/>
              </a:rPr>
              <a:t>kịch</a:t>
            </a:r>
            <a:r>
              <a:rPr lang="en-US" dirty="0">
                <a:solidFill>
                  <a:schemeClr val="bg2"/>
                </a:solidFill>
                <a:latin typeface="Source Sans Pro" panose="020B0604020202020204" charset="0"/>
              </a:rPr>
              <a:t> </a:t>
            </a:r>
            <a:r>
              <a:rPr lang="en-US" dirty="0" err="1">
                <a:solidFill>
                  <a:schemeClr val="bg2"/>
                </a:solidFill>
                <a:latin typeface="Source Sans Pro" panose="020B0604020202020204" charset="0"/>
              </a:rPr>
              <a:t>bản</a:t>
            </a:r>
            <a:r>
              <a:rPr lang="en-US" dirty="0">
                <a:solidFill>
                  <a:schemeClr val="bg2"/>
                </a:solidFill>
                <a:latin typeface="Source Sans Pro" panose="020B0604020202020204" charset="0"/>
              </a:rPr>
              <a:t> 2:  </a:t>
            </a:r>
          </a:p>
        </p:txBody>
      </p:sp>
      <p:pic>
        <p:nvPicPr>
          <p:cNvPr id="4" name="Picture 3">
            <a:extLst>
              <a:ext uri="{FF2B5EF4-FFF2-40B4-BE49-F238E27FC236}">
                <a16:creationId xmlns:a16="http://schemas.microsoft.com/office/drawing/2014/main" id="{B33F6EC2-BF81-F347-9564-91AD45E0B23A}"/>
              </a:ext>
            </a:extLst>
          </p:cNvPr>
          <p:cNvPicPr>
            <a:picLocks noChangeAspect="1"/>
          </p:cNvPicPr>
          <p:nvPr/>
        </p:nvPicPr>
        <p:blipFill>
          <a:blip r:embed="rId3"/>
          <a:stretch>
            <a:fillRect/>
          </a:stretch>
        </p:blipFill>
        <p:spPr>
          <a:xfrm>
            <a:off x="6588224" y="1290449"/>
            <a:ext cx="1564499" cy="1564499"/>
          </a:xfrm>
          <a:prstGeom prst="rect">
            <a:avLst/>
          </a:prstGeom>
        </p:spPr>
      </p:pic>
      <p:pic>
        <p:nvPicPr>
          <p:cNvPr id="8" name="Picture 7">
            <a:extLst>
              <a:ext uri="{FF2B5EF4-FFF2-40B4-BE49-F238E27FC236}">
                <a16:creationId xmlns:a16="http://schemas.microsoft.com/office/drawing/2014/main" id="{15ECC0E3-A020-A647-B1E5-F6A34C849F5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31640" y="1772816"/>
            <a:ext cx="648072" cy="648072"/>
          </a:xfrm>
          <a:prstGeom prst="rect">
            <a:avLst/>
          </a:prstGeom>
        </p:spPr>
      </p:pic>
      <p:pic>
        <p:nvPicPr>
          <p:cNvPr id="14" name="Picture 13">
            <a:extLst>
              <a:ext uri="{FF2B5EF4-FFF2-40B4-BE49-F238E27FC236}">
                <a16:creationId xmlns:a16="http://schemas.microsoft.com/office/drawing/2014/main" id="{2F451AB6-4809-A64F-97E8-8F88A21AB3C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327042" y="3429000"/>
            <a:ext cx="648072" cy="648072"/>
          </a:xfrm>
          <a:prstGeom prst="rect">
            <a:avLst/>
          </a:prstGeom>
        </p:spPr>
      </p:pic>
      <p:pic>
        <p:nvPicPr>
          <p:cNvPr id="25" name="Picture 24">
            <a:extLst>
              <a:ext uri="{FF2B5EF4-FFF2-40B4-BE49-F238E27FC236}">
                <a16:creationId xmlns:a16="http://schemas.microsoft.com/office/drawing/2014/main" id="{74E68A41-2361-CF42-9092-F0B6CA82931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88224" y="3068960"/>
            <a:ext cx="1562292" cy="1562292"/>
          </a:xfrm>
          <a:prstGeom prst="rect">
            <a:avLst/>
          </a:prstGeom>
        </p:spPr>
      </p:pic>
      <p:pic>
        <p:nvPicPr>
          <p:cNvPr id="27" name="Picture 26">
            <a:extLst>
              <a:ext uri="{FF2B5EF4-FFF2-40B4-BE49-F238E27FC236}">
                <a16:creationId xmlns:a16="http://schemas.microsoft.com/office/drawing/2014/main" id="{B2EB61E2-7810-454C-BE80-541A3FFC663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588224" y="4785524"/>
            <a:ext cx="1564499" cy="1564499"/>
          </a:xfrm>
          <a:prstGeom prst="rect">
            <a:avLst/>
          </a:prstGeom>
        </p:spPr>
      </p:pic>
      <p:pic>
        <p:nvPicPr>
          <p:cNvPr id="29" name="Picture 28">
            <a:extLst>
              <a:ext uri="{FF2B5EF4-FFF2-40B4-BE49-F238E27FC236}">
                <a16:creationId xmlns:a16="http://schemas.microsoft.com/office/drawing/2014/main" id="{72F775E5-E5CB-0648-9DA2-DF6D642AE24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284526" y="5301208"/>
            <a:ext cx="648072" cy="648072"/>
          </a:xfrm>
          <a:prstGeom prst="rect">
            <a:avLst/>
          </a:prstGeom>
        </p:spPr>
      </p:pic>
      <p:sp>
        <p:nvSpPr>
          <p:cNvPr id="38" name="Right Arrow 37">
            <a:extLst>
              <a:ext uri="{FF2B5EF4-FFF2-40B4-BE49-F238E27FC236}">
                <a16:creationId xmlns:a16="http://schemas.microsoft.com/office/drawing/2014/main" id="{7FF02285-8A03-EB4F-A83E-C9652945C5FD}"/>
              </a:ext>
            </a:extLst>
          </p:cNvPr>
          <p:cNvSpPr/>
          <p:nvPr/>
        </p:nvSpPr>
        <p:spPr bwMode="auto">
          <a:xfrm>
            <a:off x="2915816" y="1988840"/>
            <a:ext cx="792088" cy="216024"/>
          </a:xfrm>
          <a:prstGeom prst="rightArrow">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820738" rtl="0" eaLnBrk="0" fontAlgn="base" latinLnBrk="0" hangingPunct="0">
              <a:lnSpc>
                <a:spcPct val="100000"/>
              </a:lnSpc>
              <a:spcBef>
                <a:spcPct val="0"/>
              </a:spcBef>
              <a:spcAft>
                <a:spcPct val="0"/>
              </a:spcAft>
              <a:buClrTx/>
              <a:buSzTx/>
              <a:buFontTx/>
              <a:buNone/>
              <a:tabLst/>
            </a:pPr>
            <a:endParaRPr kumimoji="1" lang="en-US" sz="1800" b="0" i="0" u="none" strike="noStrike" cap="none" normalizeH="0" baseline="0">
              <a:ln>
                <a:noFill/>
              </a:ln>
              <a:solidFill>
                <a:schemeClr val="tx2"/>
              </a:solidFill>
              <a:effectLst/>
              <a:latin typeface="Arial" charset="0"/>
              <a:ea typeface="굴림" pitchFamily="50" charset="-127"/>
            </a:endParaRPr>
          </a:p>
        </p:txBody>
      </p:sp>
      <p:sp>
        <p:nvSpPr>
          <p:cNvPr id="39" name="Right Arrow 38">
            <a:extLst>
              <a:ext uri="{FF2B5EF4-FFF2-40B4-BE49-F238E27FC236}">
                <a16:creationId xmlns:a16="http://schemas.microsoft.com/office/drawing/2014/main" id="{893C342C-3774-CA44-9450-A5B1EEE1542F}"/>
              </a:ext>
            </a:extLst>
          </p:cNvPr>
          <p:cNvSpPr/>
          <p:nvPr/>
        </p:nvSpPr>
        <p:spPr bwMode="auto">
          <a:xfrm>
            <a:off x="2907988" y="3648152"/>
            <a:ext cx="792088" cy="216024"/>
          </a:xfrm>
          <a:prstGeom prst="rightArrow">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820738" rtl="0" eaLnBrk="0" fontAlgn="base" latinLnBrk="0" hangingPunct="0">
              <a:lnSpc>
                <a:spcPct val="100000"/>
              </a:lnSpc>
              <a:spcBef>
                <a:spcPct val="0"/>
              </a:spcBef>
              <a:spcAft>
                <a:spcPct val="0"/>
              </a:spcAft>
              <a:buClrTx/>
              <a:buSzTx/>
              <a:buFontTx/>
              <a:buNone/>
              <a:tabLst/>
            </a:pPr>
            <a:endParaRPr kumimoji="1" lang="en-US" sz="1800" b="0" i="0" u="none" strike="noStrike" cap="none" normalizeH="0" baseline="0">
              <a:ln>
                <a:noFill/>
              </a:ln>
              <a:solidFill>
                <a:schemeClr val="tx2"/>
              </a:solidFill>
              <a:effectLst/>
              <a:latin typeface="Arial" charset="0"/>
              <a:ea typeface="굴림" pitchFamily="50" charset="-127"/>
            </a:endParaRPr>
          </a:p>
        </p:txBody>
      </p:sp>
      <p:sp>
        <p:nvSpPr>
          <p:cNvPr id="40" name="Right Arrow 39">
            <a:extLst>
              <a:ext uri="{FF2B5EF4-FFF2-40B4-BE49-F238E27FC236}">
                <a16:creationId xmlns:a16="http://schemas.microsoft.com/office/drawing/2014/main" id="{13499DD4-70A8-5449-9C10-F4D46D1C08ED}"/>
              </a:ext>
            </a:extLst>
          </p:cNvPr>
          <p:cNvSpPr/>
          <p:nvPr/>
        </p:nvSpPr>
        <p:spPr bwMode="auto">
          <a:xfrm>
            <a:off x="2907988" y="5459761"/>
            <a:ext cx="792088" cy="216024"/>
          </a:xfrm>
          <a:prstGeom prst="rightArrow">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820738" rtl="0" eaLnBrk="0" fontAlgn="base" latinLnBrk="0" hangingPunct="0">
              <a:lnSpc>
                <a:spcPct val="100000"/>
              </a:lnSpc>
              <a:spcBef>
                <a:spcPct val="0"/>
              </a:spcBef>
              <a:spcAft>
                <a:spcPct val="0"/>
              </a:spcAft>
              <a:buClrTx/>
              <a:buSzTx/>
              <a:buFontTx/>
              <a:buNone/>
              <a:tabLst/>
            </a:pPr>
            <a:endParaRPr kumimoji="1" lang="en-US" sz="1800" b="0" i="0" u="none" strike="noStrike" cap="none" normalizeH="0" baseline="0">
              <a:ln>
                <a:noFill/>
              </a:ln>
              <a:solidFill>
                <a:schemeClr val="tx2"/>
              </a:solidFill>
              <a:effectLst/>
              <a:latin typeface="Arial" charset="0"/>
              <a:ea typeface="굴림" pitchFamily="50" charset="-127"/>
            </a:endParaRPr>
          </a:p>
        </p:txBody>
      </p:sp>
      <p:pic>
        <p:nvPicPr>
          <p:cNvPr id="42" name="Picture 41">
            <a:extLst>
              <a:ext uri="{FF2B5EF4-FFF2-40B4-BE49-F238E27FC236}">
                <a16:creationId xmlns:a16="http://schemas.microsoft.com/office/drawing/2014/main" id="{9FAE2779-86F1-C443-BB88-D80BB0C7B64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824474" y="4787731"/>
            <a:ext cx="1562292" cy="1562292"/>
          </a:xfrm>
          <a:prstGeom prst="rect">
            <a:avLst/>
          </a:prstGeom>
        </p:spPr>
      </p:pic>
      <p:pic>
        <p:nvPicPr>
          <p:cNvPr id="44" name="Picture 43">
            <a:extLst>
              <a:ext uri="{FF2B5EF4-FFF2-40B4-BE49-F238E27FC236}">
                <a16:creationId xmlns:a16="http://schemas.microsoft.com/office/drawing/2014/main" id="{D2D027A0-327C-7F47-9D35-D50A2C44CDC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824474" y="3068960"/>
            <a:ext cx="1562292" cy="1562292"/>
          </a:xfrm>
          <a:prstGeom prst="rect">
            <a:avLst/>
          </a:prstGeom>
        </p:spPr>
      </p:pic>
      <p:pic>
        <p:nvPicPr>
          <p:cNvPr id="46" name="Picture 45">
            <a:extLst>
              <a:ext uri="{FF2B5EF4-FFF2-40B4-BE49-F238E27FC236}">
                <a16:creationId xmlns:a16="http://schemas.microsoft.com/office/drawing/2014/main" id="{3D62F64E-91D5-EF4A-BFD3-200BCC46EDD0}"/>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824474" y="1268760"/>
            <a:ext cx="1562292" cy="1562292"/>
          </a:xfrm>
          <a:prstGeom prst="rect">
            <a:avLst/>
          </a:prstGeom>
        </p:spPr>
      </p:pic>
      <p:sp>
        <p:nvSpPr>
          <p:cNvPr id="47" name="Text Box 24">
            <a:extLst>
              <a:ext uri="{FF2B5EF4-FFF2-40B4-BE49-F238E27FC236}">
                <a16:creationId xmlns:a16="http://schemas.microsoft.com/office/drawing/2014/main" id="{DC47AA7C-C96E-A246-98B2-CBA503A1B45D}"/>
              </a:ext>
            </a:extLst>
          </p:cNvPr>
          <p:cNvSpPr txBox="1">
            <a:spLocks noChangeArrowheads="1"/>
          </p:cNvSpPr>
          <p:nvPr/>
        </p:nvSpPr>
        <p:spPr bwMode="auto">
          <a:xfrm>
            <a:off x="5292080" y="892352"/>
            <a:ext cx="740684" cy="276999"/>
          </a:xfrm>
          <a:prstGeom prst="rect">
            <a:avLst/>
          </a:prstGeom>
          <a:noFill/>
          <a:ln w="9525" algn="ctr">
            <a:noFill/>
            <a:miter lim="800000"/>
            <a:headEnd/>
            <a:tailEnd/>
          </a:ln>
        </p:spPr>
        <p:txBody>
          <a:bodyPr wrap="square">
            <a:spAutoFit/>
          </a:bodyPr>
          <a:lstStyle/>
          <a:p>
            <a:pPr algn="just"/>
            <a:r>
              <a:rPr lang="en-US" altLang="ko-KR" sz="1200" dirty="0">
                <a:solidFill>
                  <a:srgbClr val="FF0000"/>
                </a:solidFill>
                <a:latin typeface="Source Sans Pro" panose="020B0604020202020204" charset="0"/>
              </a:rPr>
              <a:t>Bicubic</a:t>
            </a:r>
            <a:r>
              <a:rPr lang="en-US" altLang="ko-KR" sz="1200" dirty="0">
                <a:solidFill>
                  <a:schemeClr val="bg2"/>
                </a:solidFill>
                <a:latin typeface="Source Sans Pro" panose="020B0604020202020204" charset="0"/>
              </a:rPr>
              <a:t> </a:t>
            </a:r>
          </a:p>
        </p:txBody>
      </p:sp>
      <p:sp>
        <p:nvSpPr>
          <p:cNvPr id="48" name="Text Box 24">
            <a:extLst>
              <a:ext uri="{FF2B5EF4-FFF2-40B4-BE49-F238E27FC236}">
                <a16:creationId xmlns:a16="http://schemas.microsoft.com/office/drawing/2014/main" id="{6F47DDFE-AE05-0443-AC6A-DEE0BDFF2CCB}"/>
              </a:ext>
            </a:extLst>
          </p:cNvPr>
          <p:cNvSpPr txBox="1">
            <a:spLocks noChangeArrowheads="1"/>
          </p:cNvSpPr>
          <p:nvPr/>
        </p:nvSpPr>
        <p:spPr bwMode="auto">
          <a:xfrm>
            <a:off x="6927020" y="905924"/>
            <a:ext cx="885340" cy="276999"/>
          </a:xfrm>
          <a:prstGeom prst="rect">
            <a:avLst/>
          </a:prstGeom>
          <a:noFill/>
          <a:ln w="9525" algn="ctr">
            <a:noFill/>
            <a:miter lim="800000"/>
            <a:headEnd/>
            <a:tailEnd/>
          </a:ln>
        </p:spPr>
        <p:txBody>
          <a:bodyPr wrap="square">
            <a:spAutoFit/>
          </a:bodyPr>
          <a:lstStyle/>
          <a:p>
            <a:pPr algn="just"/>
            <a:r>
              <a:rPr lang="en-US" altLang="ko-KR" sz="1200" dirty="0">
                <a:solidFill>
                  <a:srgbClr val="FF0000"/>
                </a:solidFill>
                <a:latin typeface="Source Sans Pro" panose="020B0604020202020204" charset="0"/>
              </a:rPr>
              <a:t>SRGANs</a:t>
            </a:r>
            <a:r>
              <a:rPr lang="en-US" altLang="ko-KR" sz="1200" dirty="0">
                <a:solidFill>
                  <a:schemeClr val="bg2"/>
                </a:solidFill>
                <a:latin typeface="Source Sans Pro" panose="020B0604020202020204" charset="0"/>
              </a:rPr>
              <a:t> </a:t>
            </a:r>
          </a:p>
        </p:txBody>
      </p:sp>
    </p:spTree>
    <p:extLst>
      <p:ext uri="{BB962C8B-B14F-4D97-AF65-F5344CB8AC3E}">
        <p14:creationId xmlns:p14="http://schemas.microsoft.com/office/powerpoint/2010/main" val="32350710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26"/>
          <p:cNvCxnSpPr>
            <a:cxnSpLocks noChangeShapeType="1"/>
          </p:cNvCxnSpPr>
          <p:nvPr/>
        </p:nvCxnSpPr>
        <p:spPr bwMode="auto">
          <a:xfrm>
            <a:off x="8072462" y="6610215"/>
            <a:ext cx="928694" cy="1588"/>
          </a:xfrm>
          <a:prstGeom prst="line">
            <a:avLst/>
          </a:prstGeom>
          <a:noFill/>
          <a:ln w="15875" algn="ctr">
            <a:solidFill>
              <a:srgbClr val="FF0000"/>
            </a:solidFill>
            <a:round/>
            <a:headEnd type="none" w="sm" len="sm"/>
            <a:tailEnd type="none" w="sm" len="sm"/>
          </a:ln>
        </p:spPr>
      </p:cxnSp>
      <p:sp>
        <p:nvSpPr>
          <p:cNvPr id="9" name="Text Box 24"/>
          <p:cNvSpPr txBox="1">
            <a:spLocks noChangeArrowheads="1"/>
          </p:cNvSpPr>
          <p:nvPr/>
        </p:nvSpPr>
        <p:spPr bwMode="auto">
          <a:xfrm>
            <a:off x="914400" y="1070415"/>
            <a:ext cx="7704138" cy="430887"/>
          </a:xfrm>
          <a:prstGeom prst="rect">
            <a:avLst/>
          </a:prstGeom>
          <a:noFill/>
          <a:ln w="9525" algn="ctr">
            <a:noFill/>
            <a:miter lim="800000"/>
            <a:headEnd/>
            <a:tailEnd/>
          </a:ln>
        </p:spPr>
        <p:txBody>
          <a:bodyPr>
            <a:spAutoFit/>
          </a:bodyPr>
          <a:lstStyle/>
          <a:p>
            <a:pPr algn="just"/>
            <a:r>
              <a:rPr lang="en-US" altLang="ko-KR" sz="2200" b="1" dirty="0" err="1"/>
              <a:t>Độ</a:t>
            </a:r>
            <a:r>
              <a:rPr lang="en-US" altLang="ko-KR" sz="2200" b="1" dirty="0"/>
              <a:t> </a:t>
            </a:r>
            <a:r>
              <a:rPr lang="en-US" altLang="ko-KR" sz="2200" b="1" dirty="0" err="1"/>
              <a:t>phân</a:t>
            </a:r>
            <a:r>
              <a:rPr lang="en-US" altLang="ko-KR" sz="2200" b="1" dirty="0"/>
              <a:t> </a:t>
            </a:r>
            <a:r>
              <a:rPr lang="en-US" altLang="ko-KR" sz="2200" b="1" dirty="0" err="1"/>
              <a:t>giải</a:t>
            </a:r>
            <a:r>
              <a:rPr lang="en-US" altLang="ko-KR" sz="2200" b="1" dirty="0"/>
              <a:t> </a:t>
            </a:r>
            <a:r>
              <a:rPr lang="en-US" altLang="ko-KR" sz="2200" b="1" dirty="0" err="1"/>
              <a:t>ảnh</a:t>
            </a:r>
            <a:endParaRPr lang="en-US" altLang="ko-KR" sz="2200" b="1" dirty="0"/>
          </a:p>
        </p:txBody>
      </p:sp>
      <p:sp>
        <p:nvSpPr>
          <p:cNvPr id="10" name="Oval 25"/>
          <p:cNvSpPr>
            <a:spLocks noChangeArrowheads="1"/>
          </p:cNvSpPr>
          <p:nvPr/>
        </p:nvSpPr>
        <p:spPr bwMode="auto">
          <a:xfrm>
            <a:off x="762000" y="1285859"/>
            <a:ext cx="134938" cy="125413"/>
          </a:xfrm>
          <a:prstGeom prst="ellipse">
            <a:avLst/>
          </a:prstGeom>
          <a:gradFill rotWithShape="0">
            <a:gsLst>
              <a:gs pos="0">
                <a:srgbClr val="FF0000"/>
              </a:gs>
              <a:gs pos="100000">
                <a:srgbClr val="760000"/>
              </a:gs>
            </a:gsLst>
            <a:path path="shape">
              <a:fillToRect l="50000" t="50000" r="50000" b="50000"/>
            </a:path>
          </a:gradFill>
          <a:ln w="12700">
            <a:noFill/>
            <a:round/>
            <a:headEnd/>
            <a:tailEnd/>
          </a:ln>
        </p:spPr>
        <p:txBody>
          <a:bodyPr wrap="none" anchor="ctr"/>
          <a:lstStyle/>
          <a:p>
            <a:endParaRPr lang="en-US" altLang="ko-KR"/>
          </a:p>
        </p:txBody>
      </p:sp>
      <p:sp>
        <p:nvSpPr>
          <p:cNvPr id="11" name="Text Box 24"/>
          <p:cNvSpPr txBox="1">
            <a:spLocks noChangeArrowheads="1"/>
          </p:cNvSpPr>
          <p:nvPr/>
        </p:nvSpPr>
        <p:spPr bwMode="auto">
          <a:xfrm>
            <a:off x="914400" y="1785926"/>
            <a:ext cx="7704138" cy="446088"/>
          </a:xfrm>
          <a:prstGeom prst="rect">
            <a:avLst/>
          </a:prstGeom>
          <a:noFill/>
          <a:ln w="9525" algn="ctr">
            <a:noFill/>
            <a:miter lim="800000"/>
            <a:headEnd/>
            <a:tailEnd/>
          </a:ln>
        </p:spPr>
        <p:txBody>
          <a:bodyPr>
            <a:spAutoFit/>
          </a:bodyPr>
          <a:lstStyle/>
          <a:p>
            <a:pPr algn="just"/>
            <a:r>
              <a:rPr lang="en-US" altLang="ko-KR" sz="2200" b="1" dirty="0" err="1"/>
              <a:t>Mạng</a:t>
            </a:r>
            <a:r>
              <a:rPr lang="en-US" altLang="ko-KR" sz="2200" b="1" dirty="0"/>
              <a:t> </a:t>
            </a:r>
            <a:r>
              <a:rPr lang="en-US" altLang="ko-KR" sz="2200" b="1" dirty="0" err="1"/>
              <a:t>tạo</a:t>
            </a:r>
            <a:r>
              <a:rPr lang="en-US" altLang="ko-KR" sz="2200" b="1" dirty="0"/>
              <a:t> </a:t>
            </a:r>
            <a:r>
              <a:rPr lang="en-US" altLang="ko-KR" sz="2200" b="1" dirty="0" err="1"/>
              <a:t>sinh</a:t>
            </a:r>
            <a:r>
              <a:rPr lang="en-US" altLang="ko-KR" sz="2200" b="1" dirty="0"/>
              <a:t> đối nghịch (GAN)</a:t>
            </a:r>
          </a:p>
        </p:txBody>
      </p:sp>
      <p:sp>
        <p:nvSpPr>
          <p:cNvPr id="12" name="Oval 25"/>
          <p:cNvSpPr>
            <a:spLocks noChangeArrowheads="1"/>
          </p:cNvSpPr>
          <p:nvPr/>
        </p:nvSpPr>
        <p:spPr bwMode="auto">
          <a:xfrm>
            <a:off x="762000" y="1928801"/>
            <a:ext cx="134938" cy="125413"/>
          </a:xfrm>
          <a:prstGeom prst="ellipse">
            <a:avLst/>
          </a:prstGeom>
          <a:gradFill rotWithShape="0">
            <a:gsLst>
              <a:gs pos="0">
                <a:srgbClr val="FF0000"/>
              </a:gs>
              <a:gs pos="100000">
                <a:srgbClr val="760000"/>
              </a:gs>
            </a:gsLst>
            <a:path path="shape">
              <a:fillToRect l="50000" t="50000" r="50000" b="50000"/>
            </a:path>
          </a:gradFill>
          <a:ln w="12700">
            <a:noFill/>
            <a:round/>
            <a:headEnd/>
            <a:tailEnd/>
          </a:ln>
        </p:spPr>
        <p:txBody>
          <a:bodyPr wrap="none" anchor="ctr"/>
          <a:lstStyle/>
          <a:p>
            <a:endParaRPr lang="en-US" altLang="ko-KR"/>
          </a:p>
        </p:txBody>
      </p:sp>
      <p:sp>
        <p:nvSpPr>
          <p:cNvPr id="13" name="Text Box 24"/>
          <p:cNvSpPr txBox="1">
            <a:spLocks noChangeArrowheads="1"/>
          </p:cNvSpPr>
          <p:nvPr/>
        </p:nvSpPr>
        <p:spPr bwMode="auto">
          <a:xfrm>
            <a:off x="920750" y="2411402"/>
            <a:ext cx="7704138" cy="769441"/>
          </a:xfrm>
          <a:prstGeom prst="rect">
            <a:avLst/>
          </a:prstGeom>
          <a:noFill/>
          <a:ln w="9525" algn="ctr">
            <a:noFill/>
            <a:miter lim="800000"/>
            <a:headEnd/>
            <a:tailEnd/>
          </a:ln>
        </p:spPr>
        <p:txBody>
          <a:bodyPr>
            <a:spAutoFit/>
          </a:bodyPr>
          <a:lstStyle/>
          <a:p>
            <a:pPr algn="just"/>
            <a:r>
              <a:rPr lang="en-US" altLang="ko-KR" sz="2200" b="1" dirty="0" err="1"/>
              <a:t>Mạng</a:t>
            </a:r>
            <a:r>
              <a:rPr lang="en-US" altLang="ko-KR" sz="2200" b="1" dirty="0"/>
              <a:t> SRGAN </a:t>
            </a:r>
            <a:r>
              <a:rPr lang="en-US" altLang="ko-KR" sz="2200" b="1" dirty="0" err="1"/>
              <a:t>và</a:t>
            </a:r>
            <a:r>
              <a:rPr lang="en-US" altLang="ko-KR" sz="2200" b="1" dirty="0"/>
              <a:t> </a:t>
            </a:r>
            <a:r>
              <a:rPr lang="en-US" altLang="ko-KR" sz="2200" b="1" dirty="0" err="1"/>
              <a:t>ứng</a:t>
            </a:r>
            <a:r>
              <a:rPr lang="en-US" altLang="ko-KR" sz="2200" b="1" dirty="0"/>
              <a:t> dung </a:t>
            </a:r>
            <a:r>
              <a:rPr lang="en-US" altLang="ko-KR" sz="2200" b="1" dirty="0" err="1"/>
              <a:t>trong</a:t>
            </a:r>
            <a:r>
              <a:rPr lang="en-US" altLang="ko-KR" sz="2200" b="1" dirty="0"/>
              <a:t> </a:t>
            </a:r>
            <a:r>
              <a:rPr lang="en-US" altLang="ko-KR" sz="2200" b="1" dirty="0" err="1"/>
              <a:t>nâng</a:t>
            </a:r>
            <a:r>
              <a:rPr lang="en-US" altLang="ko-KR" sz="2200" b="1" dirty="0"/>
              <a:t> </a:t>
            </a:r>
            <a:r>
              <a:rPr lang="en-US" altLang="ko-KR" sz="2200" b="1" dirty="0" err="1"/>
              <a:t>cao</a:t>
            </a:r>
            <a:r>
              <a:rPr lang="en-US" altLang="ko-KR" sz="2200" b="1" dirty="0"/>
              <a:t> </a:t>
            </a:r>
            <a:r>
              <a:rPr lang="en-US" altLang="ko-KR" sz="2200" b="1" dirty="0" err="1"/>
              <a:t>độ</a:t>
            </a:r>
            <a:r>
              <a:rPr lang="en-US" altLang="ko-KR" sz="2200" b="1" dirty="0"/>
              <a:t> </a:t>
            </a:r>
            <a:r>
              <a:rPr lang="en-US" altLang="ko-KR" sz="2200" b="1" dirty="0" err="1"/>
              <a:t>phân</a:t>
            </a:r>
            <a:r>
              <a:rPr lang="en-US" altLang="ko-KR" sz="2200" b="1" dirty="0"/>
              <a:t> </a:t>
            </a:r>
            <a:r>
              <a:rPr lang="en-US" altLang="ko-KR" sz="2200" b="1" dirty="0" err="1"/>
              <a:t>giải</a:t>
            </a:r>
            <a:r>
              <a:rPr lang="en-US" altLang="ko-KR" sz="2200" b="1" dirty="0"/>
              <a:t> </a:t>
            </a:r>
            <a:r>
              <a:rPr lang="en-US" altLang="ko-KR" sz="2200" b="1" dirty="0" err="1"/>
              <a:t>ảnh</a:t>
            </a:r>
            <a:r>
              <a:rPr lang="en-US" altLang="ko-KR" sz="2200" b="1" dirty="0"/>
              <a:t> </a:t>
            </a:r>
          </a:p>
        </p:txBody>
      </p:sp>
      <p:sp>
        <p:nvSpPr>
          <p:cNvPr id="14" name="Oval 25"/>
          <p:cNvSpPr>
            <a:spLocks noChangeArrowheads="1"/>
          </p:cNvSpPr>
          <p:nvPr/>
        </p:nvSpPr>
        <p:spPr bwMode="auto">
          <a:xfrm>
            <a:off x="768350" y="2554277"/>
            <a:ext cx="134938" cy="125412"/>
          </a:xfrm>
          <a:prstGeom prst="ellipse">
            <a:avLst/>
          </a:prstGeom>
          <a:gradFill rotWithShape="0">
            <a:gsLst>
              <a:gs pos="0">
                <a:srgbClr val="FF0000"/>
              </a:gs>
              <a:gs pos="100000">
                <a:srgbClr val="760000"/>
              </a:gs>
            </a:gsLst>
            <a:path path="shape">
              <a:fillToRect l="50000" t="50000" r="50000" b="50000"/>
            </a:path>
          </a:gradFill>
          <a:ln w="12700">
            <a:noFill/>
            <a:round/>
            <a:headEnd/>
            <a:tailEnd/>
          </a:ln>
        </p:spPr>
        <p:txBody>
          <a:bodyPr wrap="none" anchor="ctr"/>
          <a:lstStyle/>
          <a:p>
            <a:endParaRPr lang="en-US" altLang="ko-KR"/>
          </a:p>
        </p:txBody>
      </p:sp>
      <p:sp>
        <p:nvSpPr>
          <p:cNvPr id="17" name="Text Box 24"/>
          <p:cNvSpPr txBox="1">
            <a:spLocks noChangeArrowheads="1"/>
          </p:cNvSpPr>
          <p:nvPr/>
        </p:nvSpPr>
        <p:spPr bwMode="auto">
          <a:xfrm>
            <a:off x="914400" y="3176512"/>
            <a:ext cx="7704138" cy="446088"/>
          </a:xfrm>
          <a:prstGeom prst="rect">
            <a:avLst/>
          </a:prstGeom>
          <a:noFill/>
          <a:ln w="9525" algn="ctr">
            <a:noFill/>
            <a:miter lim="800000"/>
            <a:headEnd/>
            <a:tailEnd/>
          </a:ln>
        </p:spPr>
        <p:txBody>
          <a:bodyPr>
            <a:spAutoFit/>
          </a:bodyPr>
          <a:lstStyle/>
          <a:p>
            <a:pPr algn="just"/>
            <a:r>
              <a:rPr lang="en-US" altLang="ko-KR" sz="2200" b="1" dirty="0" err="1"/>
              <a:t>Kết</a:t>
            </a:r>
            <a:r>
              <a:rPr lang="en-US" altLang="ko-KR" sz="2200" b="1" dirty="0"/>
              <a:t> </a:t>
            </a:r>
            <a:r>
              <a:rPr lang="en-US" altLang="ko-KR" sz="2200" b="1" dirty="0" err="1"/>
              <a:t>quả</a:t>
            </a:r>
            <a:r>
              <a:rPr lang="en-US" altLang="ko-KR" sz="2200" b="1" dirty="0"/>
              <a:t> </a:t>
            </a:r>
            <a:r>
              <a:rPr lang="en-US" altLang="ko-KR" sz="2200" b="1" dirty="0" err="1"/>
              <a:t>thực</a:t>
            </a:r>
            <a:r>
              <a:rPr lang="en-US" altLang="ko-KR" sz="2200" b="1" dirty="0"/>
              <a:t> </a:t>
            </a:r>
            <a:r>
              <a:rPr lang="en-US" altLang="ko-KR" sz="2200" b="1" dirty="0" err="1"/>
              <a:t>nghiệm</a:t>
            </a:r>
            <a:endParaRPr lang="en-US" altLang="ko-KR" sz="2200" b="1" dirty="0"/>
          </a:p>
        </p:txBody>
      </p:sp>
      <p:sp>
        <p:nvSpPr>
          <p:cNvPr id="18" name="Oval 25"/>
          <p:cNvSpPr>
            <a:spLocks noChangeArrowheads="1"/>
          </p:cNvSpPr>
          <p:nvPr/>
        </p:nvSpPr>
        <p:spPr bwMode="auto">
          <a:xfrm>
            <a:off x="762000" y="3319387"/>
            <a:ext cx="134938" cy="125413"/>
          </a:xfrm>
          <a:prstGeom prst="ellipse">
            <a:avLst/>
          </a:prstGeom>
          <a:gradFill rotWithShape="0">
            <a:gsLst>
              <a:gs pos="0">
                <a:srgbClr val="FF0000"/>
              </a:gs>
              <a:gs pos="100000">
                <a:srgbClr val="760000"/>
              </a:gs>
            </a:gsLst>
            <a:path path="shape">
              <a:fillToRect l="50000" t="50000" r="50000" b="50000"/>
            </a:path>
          </a:gradFill>
          <a:ln w="12700">
            <a:noFill/>
            <a:round/>
            <a:headEnd/>
            <a:tailEnd/>
          </a:ln>
        </p:spPr>
        <p:txBody>
          <a:bodyPr wrap="none" anchor="ctr"/>
          <a:lstStyle/>
          <a:p>
            <a:endParaRPr lang="en-US" altLang="ko-KR"/>
          </a:p>
        </p:txBody>
      </p:sp>
      <p:sp>
        <p:nvSpPr>
          <p:cNvPr id="23" name="Nơi giữ chỗ cho Số hiệu Bản chiếu 3"/>
          <p:cNvSpPr txBox="1">
            <a:spLocks/>
          </p:cNvSpPr>
          <p:nvPr/>
        </p:nvSpPr>
        <p:spPr>
          <a:xfrm>
            <a:off x="6938994" y="6350023"/>
            <a:ext cx="2133600" cy="365125"/>
          </a:xfrm>
          <a:prstGeom prst="rect">
            <a:avLst/>
          </a:prstGeom>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8282749C-0EE4-40BC-B143-B809D2A98AF9}" type="slidenum">
              <a:rPr kumimoji="1" lang="en-US" sz="1400" b="0" i="0" u="none" strike="noStrike" kern="1200" cap="none" spc="0" normalizeH="0" baseline="0" noProof="0" smtClean="0">
                <a:ln>
                  <a:noFill/>
                </a:ln>
                <a:solidFill>
                  <a:schemeClr val="tx2"/>
                </a:solidFill>
                <a:effectLst/>
                <a:uLnTx/>
                <a:uFillTx/>
                <a:latin typeface="Arial" charset="0"/>
                <a:ea typeface="굴림" pitchFamily="34" charset="-127"/>
                <a:cs typeface="+mn-cs"/>
              </a:rPr>
              <a:pPr marL="0" marR="0" lvl="0" indent="0" algn="r" defTabSz="914400" rtl="0" eaLnBrk="0" fontAlgn="base" latinLnBrk="0" hangingPunct="0">
                <a:lnSpc>
                  <a:spcPct val="100000"/>
                </a:lnSpc>
                <a:spcBef>
                  <a:spcPct val="0"/>
                </a:spcBef>
                <a:spcAft>
                  <a:spcPct val="0"/>
                </a:spcAft>
                <a:buClrTx/>
                <a:buSzTx/>
                <a:buFontTx/>
                <a:buNone/>
                <a:tabLst/>
                <a:defRPr/>
              </a:pPr>
              <a:t>2</a:t>
            </a:fld>
            <a:endParaRPr kumimoji="1" lang="en-US" sz="1400" b="0" i="0" u="none" strike="noStrike" kern="1200" cap="none" spc="0" normalizeH="0" baseline="0" noProof="0" dirty="0">
              <a:ln>
                <a:noFill/>
              </a:ln>
              <a:solidFill>
                <a:schemeClr val="tx2"/>
              </a:solidFill>
              <a:effectLst/>
              <a:uLnTx/>
              <a:uFillTx/>
              <a:latin typeface="Arial" charset="0"/>
              <a:ea typeface="굴림" pitchFamily="34" charset="-127"/>
              <a:cs typeface="+mn-cs"/>
            </a:endParaRPr>
          </a:p>
        </p:txBody>
      </p:sp>
      <p:sp>
        <p:nvSpPr>
          <p:cNvPr id="16" name="Line 31">
            <a:extLst>
              <a:ext uri="{FF2B5EF4-FFF2-40B4-BE49-F238E27FC236}">
                <a16:creationId xmlns:a16="http://schemas.microsoft.com/office/drawing/2014/main" id="{A91EB084-62DC-374A-B917-8639997AC510}"/>
              </a:ext>
            </a:extLst>
          </p:cNvPr>
          <p:cNvSpPr>
            <a:spLocks noChangeShapeType="1"/>
          </p:cNvSpPr>
          <p:nvPr/>
        </p:nvSpPr>
        <p:spPr bwMode="auto">
          <a:xfrm>
            <a:off x="322958" y="701377"/>
            <a:ext cx="8748712" cy="0"/>
          </a:xfrm>
          <a:prstGeom prst="line">
            <a:avLst/>
          </a:prstGeom>
          <a:noFill/>
          <a:ln w="38100">
            <a:solidFill>
              <a:srgbClr val="FF3300"/>
            </a:solidFill>
            <a:round/>
            <a:headEnd type="none" w="sm" len="sm"/>
            <a:tailEnd type="none" w="sm" len="sm"/>
          </a:ln>
        </p:spPr>
        <p:txBody>
          <a:bodyPr/>
          <a:lstStyle/>
          <a:p>
            <a:endParaRPr lang="en-US"/>
          </a:p>
        </p:txBody>
      </p:sp>
      <p:sp>
        <p:nvSpPr>
          <p:cNvPr id="21" name="Text Box 33">
            <a:extLst>
              <a:ext uri="{FF2B5EF4-FFF2-40B4-BE49-F238E27FC236}">
                <a16:creationId xmlns:a16="http://schemas.microsoft.com/office/drawing/2014/main" id="{22DB2BFC-497E-0A4D-AFAC-8E161BED15EC}"/>
              </a:ext>
            </a:extLst>
          </p:cNvPr>
          <p:cNvSpPr txBox="1">
            <a:spLocks noChangeArrowheads="1"/>
          </p:cNvSpPr>
          <p:nvPr/>
        </p:nvSpPr>
        <p:spPr bwMode="auto">
          <a:xfrm>
            <a:off x="251520" y="296564"/>
            <a:ext cx="1797287" cy="461665"/>
          </a:xfrm>
          <a:prstGeom prst="rect">
            <a:avLst/>
          </a:prstGeom>
          <a:noFill/>
          <a:ln w="12700">
            <a:noFill/>
            <a:miter lim="800000"/>
            <a:headEnd type="none" w="sm" len="sm"/>
            <a:tailEnd type="none" w="sm" len="sm"/>
          </a:ln>
        </p:spPr>
        <p:txBody>
          <a:bodyPr wrap="none">
            <a:spAutoFit/>
          </a:bodyPr>
          <a:lstStyle/>
          <a:p>
            <a:r>
              <a:rPr lang="en-US" altLang="ko-KR" sz="2400" b="1" i="1" dirty="0" err="1">
                <a:solidFill>
                  <a:srgbClr val="333399"/>
                </a:solidFill>
                <a:latin typeface="Verdana" pitchFamily="34" charset="0"/>
              </a:rPr>
              <a:t>Đề</a:t>
            </a:r>
            <a:r>
              <a:rPr lang="en-US" altLang="ko-KR" sz="2400" b="1" i="1" dirty="0">
                <a:solidFill>
                  <a:srgbClr val="333399"/>
                </a:solidFill>
                <a:latin typeface="Verdana" pitchFamily="34" charset="0"/>
              </a:rPr>
              <a:t> </a:t>
            </a:r>
            <a:r>
              <a:rPr lang="en-US" altLang="ko-KR" sz="2400" b="1" i="1" dirty="0" err="1">
                <a:solidFill>
                  <a:srgbClr val="333399"/>
                </a:solidFill>
                <a:latin typeface="Verdana" pitchFamily="34" charset="0"/>
              </a:rPr>
              <a:t>cương</a:t>
            </a:r>
            <a:endParaRPr lang="en-US" altLang="ko-KR" sz="2400" b="1" i="1" dirty="0">
              <a:solidFill>
                <a:srgbClr val="333399"/>
              </a:solidFill>
              <a:latin typeface="Verdana" pitchFamily="34"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33DE840-2DC1-7C40-BBEA-7D14CB4196A5}"/>
              </a:ext>
            </a:extLst>
          </p:cNvPr>
          <p:cNvSpPr txBox="1">
            <a:spLocks noChangeArrowheads="1"/>
          </p:cNvSpPr>
          <p:nvPr/>
        </p:nvSpPr>
        <p:spPr bwMode="auto">
          <a:xfrm>
            <a:off x="36512" y="1700808"/>
            <a:ext cx="9144000" cy="2492375"/>
          </a:xfrm>
          <a:prstGeom prst="rect">
            <a:avLst/>
          </a:prstGeom>
          <a:ln>
            <a:miter lim="800000"/>
            <a:headEnd/>
            <a:tailEnd/>
          </a:ln>
        </p:spPr>
        <p:txBody>
          <a:bodyPr vert="horz" wrap="square" lIns="114287" tIns="58731" rIns="114287" bIns="58731" numCol="1" anchor="ctr" anchorCtr="0" compatLnSpc="1">
            <a:prstTxWarp prst="textNoShape">
              <a:avLst/>
            </a:prstTxWarp>
          </a:bodyPr>
          <a:lstStyle>
            <a:lvl1pPr algn="ctr" rtl="0" eaLnBrk="0" fontAlgn="base" latinLnBrk="1" hangingPunct="0">
              <a:spcBef>
                <a:spcPct val="0"/>
              </a:spcBef>
              <a:spcAft>
                <a:spcPct val="0"/>
              </a:spcAft>
              <a:defRPr kumimoji="1" sz="4400">
                <a:solidFill>
                  <a:schemeClr val="tx2"/>
                </a:solidFill>
                <a:latin typeface="+mj-lt"/>
                <a:ea typeface="+mj-ea"/>
                <a:cs typeface="+mj-cs"/>
              </a:defRPr>
            </a:lvl1pPr>
            <a:lvl2pPr algn="ctr" rtl="0" eaLnBrk="0" fontAlgn="base" latinLnBrk="1" hangingPunct="0">
              <a:spcBef>
                <a:spcPct val="0"/>
              </a:spcBef>
              <a:spcAft>
                <a:spcPct val="0"/>
              </a:spcAft>
              <a:defRPr kumimoji="1" sz="4400">
                <a:solidFill>
                  <a:schemeClr val="tx2"/>
                </a:solidFill>
                <a:latin typeface="굴림" pitchFamily="50" charset="-127"/>
                <a:ea typeface="굴림" pitchFamily="50" charset="-127"/>
              </a:defRPr>
            </a:lvl2pPr>
            <a:lvl3pPr algn="ctr" rtl="0" eaLnBrk="0" fontAlgn="base" latinLnBrk="1" hangingPunct="0">
              <a:spcBef>
                <a:spcPct val="0"/>
              </a:spcBef>
              <a:spcAft>
                <a:spcPct val="0"/>
              </a:spcAft>
              <a:defRPr kumimoji="1" sz="4400">
                <a:solidFill>
                  <a:schemeClr val="tx2"/>
                </a:solidFill>
                <a:latin typeface="굴림" pitchFamily="50" charset="-127"/>
                <a:ea typeface="굴림" pitchFamily="50" charset="-127"/>
              </a:defRPr>
            </a:lvl3pPr>
            <a:lvl4pPr algn="ctr" rtl="0" eaLnBrk="0" fontAlgn="base" latinLnBrk="1" hangingPunct="0">
              <a:spcBef>
                <a:spcPct val="0"/>
              </a:spcBef>
              <a:spcAft>
                <a:spcPct val="0"/>
              </a:spcAft>
              <a:defRPr kumimoji="1" sz="4400">
                <a:solidFill>
                  <a:schemeClr val="tx2"/>
                </a:solidFill>
                <a:latin typeface="굴림" pitchFamily="50" charset="-127"/>
                <a:ea typeface="굴림" pitchFamily="50" charset="-127"/>
              </a:defRPr>
            </a:lvl4pPr>
            <a:lvl5pPr algn="ctr" rtl="0" eaLnBrk="0" fontAlgn="base" latinLnBrk="1" hangingPunct="0">
              <a:spcBef>
                <a:spcPct val="0"/>
              </a:spcBef>
              <a:spcAft>
                <a:spcPct val="0"/>
              </a:spcAft>
              <a:defRPr kumimoji="1" sz="4400">
                <a:solidFill>
                  <a:schemeClr val="tx2"/>
                </a:solidFill>
                <a:latin typeface="굴림" pitchFamily="50" charset="-127"/>
                <a:ea typeface="굴림" pitchFamily="50" charset="-127"/>
              </a:defRPr>
            </a:lvl5pPr>
            <a:lvl6pPr marL="457200" algn="ctr" rtl="0" fontAlgn="base" latinLnBrk="1">
              <a:spcBef>
                <a:spcPct val="0"/>
              </a:spcBef>
              <a:spcAft>
                <a:spcPct val="0"/>
              </a:spcAft>
              <a:defRPr kumimoji="1" sz="4400">
                <a:solidFill>
                  <a:schemeClr val="tx2"/>
                </a:solidFill>
                <a:latin typeface="굴림" pitchFamily="50" charset="-127"/>
                <a:ea typeface="굴림" pitchFamily="50" charset="-127"/>
              </a:defRPr>
            </a:lvl6pPr>
            <a:lvl7pPr marL="914400" algn="ctr" rtl="0" fontAlgn="base" latinLnBrk="1">
              <a:spcBef>
                <a:spcPct val="0"/>
              </a:spcBef>
              <a:spcAft>
                <a:spcPct val="0"/>
              </a:spcAft>
              <a:defRPr kumimoji="1" sz="4400">
                <a:solidFill>
                  <a:schemeClr val="tx2"/>
                </a:solidFill>
                <a:latin typeface="굴림" pitchFamily="50" charset="-127"/>
                <a:ea typeface="굴림" pitchFamily="50" charset="-127"/>
              </a:defRPr>
            </a:lvl7pPr>
            <a:lvl8pPr marL="1371600" algn="ctr" rtl="0" fontAlgn="base" latinLnBrk="1">
              <a:spcBef>
                <a:spcPct val="0"/>
              </a:spcBef>
              <a:spcAft>
                <a:spcPct val="0"/>
              </a:spcAft>
              <a:defRPr kumimoji="1" sz="4400">
                <a:solidFill>
                  <a:schemeClr val="tx2"/>
                </a:solidFill>
                <a:latin typeface="굴림" pitchFamily="50" charset="-127"/>
                <a:ea typeface="굴림" pitchFamily="50" charset="-127"/>
              </a:defRPr>
            </a:lvl8pPr>
            <a:lvl9pPr marL="1828800" algn="ctr" rtl="0" fontAlgn="base" latinLnBrk="1">
              <a:spcBef>
                <a:spcPct val="0"/>
              </a:spcBef>
              <a:spcAft>
                <a:spcPct val="0"/>
              </a:spcAft>
              <a:defRPr kumimoji="1" sz="4400">
                <a:solidFill>
                  <a:schemeClr val="tx2"/>
                </a:solidFill>
                <a:latin typeface="굴림" pitchFamily="50" charset="-127"/>
                <a:ea typeface="굴림" pitchFamily="50" charset="-127"/>
              </a:defRPr>
            </a:lvl9pPr>
          </a:lstStyle>
          <a:p>
            <a:pPr eaLnBrk="1" hangingPunct="1">
              <a:lnSpc>
                <a:spcPct val="115000"/>
              </a:lnSpc>
              <a:defRPr/>
            </a:pPr>
            <a:r>
              <a:rPr lang="en-US" altLang="ko-KR" sz="3600" b="1" kern="0" dirty="0" err="1">
                <a:solidFill>
                  <a:srgbClr val="0C0290"/>
                </a:solidFill>
                <a:effectLst>
                  <a:outerShdw blurRad="38100" dist="38100" dir="2700000" algn="tl">
                    <a:srgbClr val="C0C0C0"/>
                  </a:outerShdw>
                </a:effectLst>
                <a:latin typeface="Verdana" pitchFamily="34" charset="0"/>
                <a:ea typeface="HY견명조" pitchFamily="18" charset="-127"/>
              </a:rPr>
              <a:t>Em</a:t>
            </a:r>
            <a:r>
              <a:rPr lang="en-US" altLang="ko-KR" sz="3600" b="1" kern="0" dirty="0">
                <a:solidFill>
                  <a:srgbClr val="0C0290"/>
                </a:solidFill>
                <a:effectLst>
                  <a:outerShdw blurRad="38100" dist="38100" dir="2700000" algn="tl">
                    <a:srgbClr val="C0C0C0"/>
                  </a:outerShdw>
                </a:effectLst>
                <a:latin typeface="Verdana" pitchFamily="34" charset="0"/>
                <a:ea typeface="HY견명조" pitchFamily="18" charset="-127"/>
              </a:rPr>
              <a:t> </a:t>
            </a:r>
            <a:r>
              <a:rPr lang="en-US" altLang="ko-KR" sz="3600" b="1" kern="0" dirty="0" err="1">
                <a:solidFill>
                  <a:srgbClr val="0C0290"/>
                </a:solidFill>
                <a:effectLst>
                  <a:outerShdw blurRad="38100" dist="38100" dir="2700000" algn="tl">
                    <a:srgbClr val="C0C0C0"/>
                  </a:outerShdw>
                </a:effectLst>
                <a:latin typeface="Verdana" pitchFamily="34" charset="0"/>
                <a:ea typeface="HY견명조" pitchFamily="18" charset="-127"/>
              </a:rPr>
              <a:t>xin</a:t>
            </a:r>
            <a:r>
              <a:rPr lang="en-US" altLang="ko-KR" sz="3600" b="1" kern="0" dirty="0">
                <a:solidFill>
                  <a:srgbClr val="0C0290"/>
                </a:solidFill>
                <a:effectLst>
                  <a:outerShdw blurRad="38100" dist="38100" dir="2700000" algn="tl">
                    <a:srgbClr val="C0C0C0"/>
                  </a:outerShdw>
                </a:effectLst>
                <a:latin typeface="Verdana" pitchFamily="34" charset="0"/>
                <a:ea typeface="HY견명조" pitchFamily="18" charset="-127"/>
              </a:rPr>
              <a:t> </a:t>
            </a:r>
            <a:r>
              <a:rPr lang="en-US" altLang="ko-KR" sz="3600" b="1" kern="0" dirty="0" err="1">
                <a:solidFill>
                  <a:srgbClr val="0C0290"/>
                </a:solidFill>
                <a:effectLst>
                  <a:outerShdw blurRad="38100" dist="38100" dir="2700000" algn="tl">
                    <a:srgbClr val="C0C0C0"/>
                  </a:outerShdw>
                </a:effectLst>
                <a:latin typeface="Verdana" pitchFamily="34" charset="0"/>
                <a:ea typeface="HY견명조" pitchFamily="18" charset="-127"/>
              </a:rPr>
              <a:t>chân</a:t>
            </a:r>
            <a:r>
              <a:rPr lang="en-US" altLang="ko-KR" sz="3600" b="1" kern="0" dirty="0">
                <a:solidFill>
                  <a:srgbClr val="0C0290"/>
                </a:solidFill>
                <a:effectLst>
                  <a:outerShdw blurRad="38100" dist="38100" dir="2700000" algn="tl">
                    <a:srgbClr val="C0C0C0"/>
                  </a:outerShdw>
                </a:effectLst>
                <a:latin typeface="Verdana" pitchFamily="34" charset="0"/>
                <a:ea typeface="HY견명조" pitchFamily="18" charset="-127"/>
              </a:rPr>
              <a:t> </a:t>
            </a:r>
            <a:r>
              <a:rPr lang="en-US" altLang="ko-KR" sz="3600" b="1" kern="0" dirty="0" err="1">
                <a:solidFill>
                  <a:srgbClr val="0C0290"/>
                </a:solidFill>
                <a:effectLst>
                  <a:outerShdw blurRad="38100" dist="38100" dir="2700000" algn="tl">
                    <a:srgbClr val="C0C0C0"/>
                  </a:outerShdw>
                </a:effectLst>
                <a:latin typeface="Verdana" pitchFamily="34" charset="0"/>
                <a:ea typeface="HY견명조" pitchFamily="18" charset="-127"/>
              </a:rPr>
              <a:t>thành</a:t>
            </a:r>
            <a:r>
              <a:rPr lang="en-US" altLang="ko-KR" sz="3600" b="1" kern="0" dirty="0">
                <a:solidFill>
                  <a:srgbClr val="0C0290"/>
                </a:solidFill>
                <a:effectLst>
                  <a:outerShdw blurRad="38100" dist="38100" dir="2700000" algn="tl">
                    <a:srgbClr val="C0C0C0"/>
                  </a:outerShdw>
                </a:effectLst>
                <a:latin typeface="Verdana" pitchFamily="34" charset="0"/>
                <a:ea typeface="HY견명조" pitchFamily="18" charset="-127"/>
              </a:rPr>
              <a:t> </a:t>
            </a:r>
            <a:r>
              <a:rPr lang="en-US" altLang="ko-KR" sz="3600" b="1" kern="0" dirty="0" err="1">
                <a:solidFill>
                  <a:srgbClr val="0C0290"/>
                </a:solidFill>
                <a:effectLst>
                  <a:outerShdw blurRad="38100" dist="38100" dir="2700000" algn="tl">
                    <a:srgbClr val="C0C0C0"/>
                  </a:outerShdw>
                </a:effectLst>
                <a:latin typeface="Verdana" pitchFamily="34" charset="0"/>
                <a:ea typeface="HY견명조" pitchFamily="18" charset="-127"/>
              </a:rPr>
              <a:t>cảm</a:t>
            </a:r>
            <a:r>
              <a:rPr lang="en-US" altLang="ko-KR" sz="3600" b="1" kern="0" dirty="0">
                <a:solidFill>
                  <a:srgbClr val="0C0290"/>
                </a:solidFill>
                <a:effectLst>
                  <a:outerShdw blurRad="38100" dist="38100" dir="2700000" algn="tl">
                    <a:srgbClr val="C0C0C0"/>
                  </a:outerShdw>
                </a:effectLst>
                <a:latin typeface="Verdana" pitchFamily="34" charset="0"/>
                <a:ea typeface="HY견명조" pitchFamily="18" charset="-127"/>
              </a:rPr>
              <a:t> </a:t>
            </a:r>
            <a:r>
              <a:rPr lang="en-US" altLang="ko-KR" sz="3600" b="1" kern="0" dirty="0" err="1">
                <a:solidFill>
                  <a:srgbClr val="0C0290"/>
                </a:solidFill>
                <a:effectLst>
                  <a:outerShdw blurRad="38100" dist="38100" dir="2700000" algn="tl">
                    <a:srgbClr val="C0C0C0"/>
                  </a:outerShdw>
                </a:effectLst>
                <a:latin typeface="Verdana" pitchFamily="34" charset="0"/>
                <a:ea typeface="HY견명조" pitchFamily="18" charset="-127"/>
              </a:rPr>
              <a:t>ơn</a:t>
            </a:r>
            <a:r>
              <a:rPr lang="en-US" altLang="ko-KR" sz="3600" b="1" kern="0" dirty="0">
                <a:solidFill>
                  <a:srgbClr val="0C0290"/>
                </a:solidFill>
                <a:effectLst>
                  <a:outerShdw blurRad="38100" dist="38100" dir="2700000" algn="tl">
                    <a:srgbClr val="C0C0C0"/>
                  </a:outerShdw>
                </a:effectLst>
                <a:latin typeface="Verdana" pitchFamily="34" charset="0"/>
                <a:ea typeface="HY견명조" pitchFamily="18" charset="-127"/>
              </a:rPr>
              <a:t>!</a:t>
            </a:r>
          </a:p>
        </p:txBody>
      </p:sp>
      <p:pic>
        <p:nvPicPr>
          <p:cNvPr id="4" name="Picture 3">
            <a:extLst>
              <a:ext uri="{FF2B5EF4-FFF2-40B4-BE49-F238E27FC236}">
                <a16:creationId xmlns:a16="http://schemas.microsoft.com/office/drawing/2014/main" id="{581BCDCB-3FE0-924A-8FF3-89CE72ECE4C8}"/>
              </a:ext>
            </a:extLst>
          </p:cNvPr>
          <p:cNvPicPr>
            <a:picLocks noChangeAspect="1"/>
          </p:cNvPicPr>
          <p:nvPr/>
        </p:nvPicPr>
        <p:blipFill>
          <a:blip r:embed="rId3"/>
          <a:stretch>
            <a:fillRect/>
          </a:stretch>
        </p:blipFill>
        <p:spPr>
          <a:xfrm>
            <a:off x="2312097" y="3510116"/>
            <a:ext cx="4889500" cy="304800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80312" y="116632"/>
            <a:ext cx="1368152" cy="1368152"/>
          </a:xfrm>
          <a:prstGeom prst="rect">
            <a:avLst/>
          </a:prstGeom>
        </p:spPr>
      </p:pic>
    </p:spTree>
    <p:extLst>
      <p:ext uri="{BB962C8B-B14F-4D97-AF65-F5344CB8AC3E}">
        <p14:creationId xmlns:p14="http://schemas.microsoft.com/office/powerpoint/2010/main" val="28958963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6" name="Straight Connector 26"/>
          <p:cNvCxnSpPr>
            <a:cxnSpLocks noChangeShapeType="1"/>
          </p:cNvCxnSpPr>
          <p:nvPr/>
        </p:nvCxnSpPr>
        <p:spPr bwMode="auto">
          <a:xfrm>
            <a:off x="8072462" y="6610215"/>
            <a:ext cx="928694" cy="1588"/>
          </a:xfrm>
          <a:prstGeom prst="line">
            <a:avLst/>
          </a:prstGeom>
          <a:noFill/>
          <a:ln w="15875" algn="ctr">
            <a:solidFill>
              <a:srgbClr val="FF0000"/>
            </a:solidFill>
            <a:round/>
            <a:headEnd type="none" w="sm" len="sm"/>
            <a:tailEnd type="none" w="sm" len="sm"/>
          </a:ln>
        </p:spPr>
      </p:cxnSp>
      <p:sp>
        <p:nvSpPr>
          <p:cNvPr id="11" name="Nơi giữ chỗ cho Số hiệu Bản chiếu 3"/>
          <p:cNvSpPr txBox="1">
            <a:spLocks/>
          </p:cNvSpPr>
          <p:nvPr/>
        </p:nvSpPr>
        <p:spPr>
          <a:xfrm>
            <a:off x="6938994" y="6350023"/>
            <a:ext cx="2133600" cy="365125"/>
          </a:xfrm>
          <a:prstGeom prst="rect">
            <a:avLst/>
          </a:prstGeom>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8282749C-0EE4-40BC-B143-B809D2A98AF9}" type="slidenum">
              <a:rPr kumimoji="1" lang="en-US" sz="1400" b="0" i="0" u="none" strike="noStrike" kern="1200" cap="none" spc="0" normalizeH="0" baseline="0" noProof="0" smtClean="0">
                <a:ln>
                  <a:noFill/>
                </a:ln>
                <a:solidFill>
                  <a:schemeClr val="tx2"/>
                </a:solidFill>
                <a:effectLst/>
                <a:uLnTx/>
                <a:uFillTx/>
                <a:latin typeface="Arial" charset="0"/>
                <a:ea typeface="굴림" pitchFamily="34" charset="-127"/>
                <a:cs typeface="+mn-cs"/>
              </a:rPr>
              <a:pPr marL="0" marR="0" lvl="0" indent="0" algn="r" defTabSz="914400" rtl="0" eaLnBrk="0" fontAlgn="base" latinLnBrk="0" hangingPunct="0">
                <a:lnSpc>
                  <a:spcPct val="100000"/>
                </a:lnSpc>
                <a:spcBef>
                  <a:spcPct val="0"/>
                </a:spcBef>
                <a:spcAft>
                  <a:spcPct val="0"/>
                </a:spcAft>
                <a:buClrTx/>
                <a:buSzTx/>
                <a:buFontTx/>
                <a:buNone/>
                <a:tabLst/>
                <a:defRPr/>
              </a:pPr>
              <a:t>3</a:t>
            </a:fld>
            <a:endParaRPr kumimoji="1" lang="en-US" sz="1400" b="0" i="0" u="none" strike="noStrike" kern="1200" cap="none" spc="0" normalizeH="0" baseline="0" noProof="0" dirty="0">
              <a:ln>
                <a:noFill/>
              </a:ln>
              <a:solidFill>
                <a:schemeClr val="tx2"/>
              </a:solidFill>
              <a:effectLst/>
              <a:uLnTx/>
              <a:uFillTx/>
              <a:latin typeface="Arial" charset="0"/>
              <a:ea typeface="굴림" pitchFamily="34" charset="-127"/>
              <a:cs typeface="+mn-cs"/>
            </a:endParaRPr>
          </a:p>
        </p:txBody>
      </p:sp>
      <p:sp>
        <p:nvSpPr>
          <p:cNvPr id="17" name="Text Box 24">
            <a:extLst>
              <a:ext uri="{FF2B5EF4-FFF2-40B4-BE49-F238E27FC236}">
                <a16:creationId xmlns:a16="http://schemas.microsoft.com/office/drawing/2014/main" id="{D1B9AA71-172A-2443-8ACC-DAFE1F6E2626}"/>
              </a:ext>
            </a:extLst>
          </p:cNvPr>
          <p:cNvSpPr txBox="1">
            <a:spLocks noChangeArrowheads="1"/>
          </p:cNvSpPr>
          <p:nvPr/>
        </p:nvSpPr>
        <p:spPr bwMode="auto">
          <a:xfrm>
            <a:off x="539552" y="5219908"/>
            <a:ext cx="7704138" cy="369332"/>
          </a:xfrm>
          <a:prstGeom prst="rect">
            <a:avLst/>
          </a:prstGeom>
          <a:noFill/>
          <a:ln w="9525" algn="ctr">
            <a:noFill/>
            <a:miter lim="800000"/>
            <a:headEnd/>
            <a:tailEnd/>
          </a:ln>
        </p:spPr>
        <p:txBody>
          <a:bodyPr>
            <a:spAutoFit/>
          </a:bodyPr>
          <a:lstStyle/>
          <a:p>
            <a:pPr algn="just"/>
            <a:r>
              <a:rPr lang="en-US" altLang="ko-KR" dirty="0" err="1">
                <a:solidFill>
                  <a:schemeClr val="bg2"/>
                </a:solidFill>
                <a:latin typeface="Source Sans Pro" panose="020B0604020202020204" charset="0"/>
              </a:rPr>
              <a:t>Định</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nghĩa</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Là</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mức</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độ</a:t>
            </a:r>
            <a:r>
              <a:rPr lang="en-US" altLang="ko-KR" dirty="0">
                <a:solidFill>
                  <a:schemeClr val="bg2"/>
                </a:solidFill>
                <a:latin typeface="Source Sans Pro" panose="020B0604020202020204" charset="0"/>
              </a:rPr>
              <a:t> chi </a:t>
            </a:r>
            <a:r>
              <a:rPr lang="en-US" altLang="ko-KR" dirty="0" err="1">
                <a:solidFill>
                  <a:schemeClr val="bg2"/>
                </a:solidFill>
                <a:latin typeface="Source Sans Pro" panose="020B0604020202020204" charset="0"/>
              </a:rPr>
              <a:t>tiết</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thông</a:t>
            </a:r>
            <a:r>
              <a:rPr lang="en-US" altLang="ko-KR" dirty="0">
                <a:solidFill>
                  <a:schemeClr val="bg2"/>
                </a:solidFill>
                <a:latin typeface="Source Sans Pro" panose="020B0604020202020204" charset="0"/>
              </a:rPr>
              <a:t> tin) </a:t>
            </a:r>
            <a:r>
              <a:rPr lang="en-US" altLang="ko-KR" dirty="0" err="1">
                <a:solidFill>
                  <a:schemeClr val="bg2"/>
                </a:solidFill>
                <a:latin typeface="Source Sans Pro" panose="020B0604020202020204" charset="0"/>
              </a:rPr>
              <a:t>chứa</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trong</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bức</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ảnh</a:t>
            </a:r>
            <a:endParaRPr lang="en-US" altLang="ko-KR" dirty="0">
              <a:solidFill>
                <a:schemeClr val="bg2"/>
              </a:solidFill>
              <a:latin typeface="Source Sans Pro" panose="020B0604020202020204" charset="0"/>
            </a:endParaRPr>
          </a:p>
        </p:txBody>
      </p:sp>
      <p:sp>
        <p:nvSpPr>
          <p:cNvPr id="19" name="Line 31">
            <a:extLst>
              <a:ext uri="{FF2B5EF4-FFF2-40B4-BE49-F238E27FC236}">
                <a16:creationId xmlns:a16="http://schemas.microsoft.com/office/drawing/2014/main" id="{AFBAB093-A3CF-6443-90BD-D1C8422F28A9}"/>
              </a:ext>
            </a:extLst>
          </p:cNvPr>
          <p:cNvSpPr>
            <a:spLocks noChangeShapeType="1"/>
          </p:cNvSpPr>
          <p:nvPr/>
        </p:nvSpPr>
        <p:spPr bwMode="auto">
          <a:xfrm>
            <a:off x="322958" y="701377"/>
            <a:ext cx="8748712" cy="0"/>
          </a:xfrm>
          <a:prstGeom prst="line">
            <a:avLst/>
          </a:prstGeom>
          <a:noFill/>
          <a:ln w="38100">
            <a:solidFill>
              <a:srgbClr val="FF3300"/>
            </a:solidFill>
            <a:round/>
            <a:headEnd type="none" w="sm" len="sm"/>
            <a:tailEnd type="none" w="sm" len="sm"/>
          </a:ln>
        </p:spPr>
        <p:txBody>
          <a:bodyPr/>
          <a:lstStyle/>
          <a:p>
            <a:endParaRPr lang="en-US"/>
          </a:p>
        </p:txBody>
      </p:sp>
      <p:sp>
        <p:nvSpPr>
          <p:cNvPr id="20" name="Text Box 33">
            <a:extLst>
              <a:ext uri="{FF2B5EF4-FFF2-40B4-BE49-F238E27FC236}">
                <a16:creationId xmlns:a16="http://schemas.microsoft.com/office/drawing/2014/main" id="{E8D44019-9F31-E34A-9629-257FBB0E0B82}"/>
              </a:ext>
            </a:extLst>
          </p:cNvPr>
          <p:cNvSpPr txBox="1">
            <a:spLocks noChangeArrowheads="1"/>
          </p:cNvSpPr>
          <p:nvPr/>
        </p:nvSpPr>
        <p:spPr bwMode="auto">
          <a:xfrm>
            <a:off x="251520" y="296564"/>
            <a:ext cx="6609502" cy="461665"/>
          </a:xfrm>
          <a:prstGeom prst="rect">
            <a:avLst/>
          </a:prstGeom>
          <a:noFill/>
          <a:ln w="12700">
            <a:noFill/>
            <a:miter lim="800000"/>
            <a:headEnd type="none" w="sm" len="sm"/>
            <a:tailEnd type="none" w="sm" len="sm"/>
          </a:ln>
        </p:spPr>
        <p:txBody>
          <a:bodyPr wrap="none">
            <a:spAutoFit/>
          </a:bodyPr>
          <a:lstStyle/>
          <a:p>
            <a:r>
              <a:rPr lang="en-US" altLang="ko-KR" sz="2400" b="1" i="1" dirty="0" err="1">
                <a:solidFill>
                  <a:srgbClr val="333399"/>
                </a:solidFill>
                <a:latin typeface="Verdana" pitchFamily="34" charset="0"/>
              </a:rPr>
              <a:t>Độ</a:t>
            </a:r>
            <a:r>
              <a:rPr lang="en-US" altLang="ko-KR" sz="2400" b="1" i="1" dirty="0">
                <a:solidFill>
                  <a:srgbClr val="333399"/>
                </a:solidFill>
                <a:latin typeface="Verdana" pitchFamily="34" charset="0"/>
              </a:rPr>
              <a:t> </a:t>
            </a:r>
            <a:r>
              <a:rPr lang="en-US" altLang="ko-KR" sz="2400" b="1" i="1" dirty="0" err="1">
                <a:solidFill>
                  <a:srgbClr val="333399"/>
                </a:solidFill>
                <a:latin typeface="Verdana" pitchFamily="34" charset="0"/>
              </a:rPr>
              <a:t>phân</a:t>
            </a:r>
            <a:r>
              <a:rPr lang="en-US" altLang="ko-KR" sz="2400" b="1" i="1" dirty="0">
                <a:solidFill>
                  <a:srgbClr val="333399"/>
                </a:solidFill>
                <a:latin typeface="Verdana" pitchFamily="34" charset="0"/>
              </a:rPr>
              <a:t> </a:t>
            </a:r>
            <a:r>
              <a:rPr lang="en-US" altLang="ko-KR" sz="2400" b="1" i="1" dirty="0" err="1">
                <a:solidFill>
                  <a:srgbClr val="333399"/>
                </a:solidFill>
                <a:latin typeface="Verdana" pitchFamily="34" charset="0"/>
              </a:rPr>
              <a:t>giải</a:t>
            </a:r>
            <a:r>
              <a:rPr lang="en-US" altLang="ko-KR" sz="2400" b="1" i="1" dirty="0">
                <a:solidFill>
                  <a:srgbClr val="333399"/>
                </a:solidFill>
                <a:latin typeface="Verdana" pitchFamily="34" charset="0"/>
              </a:rPr>
              <a:t> </a:t>
            </a:r>
            <a:r>
              <a:rPr lang="en-US" altLang="ko-KR" sz="2400" b="1" i="1" dirty="0" err="1">
                <a:solidFill>
                  <a:srgbClr val="333399"/>
                </a:solidFill>
                <a:latin typeface="Verdana" pitchFamily="34" charset="0"/>
              </a:rPr>
              <a:t>ảnh</a:t>
            </a:r>
            <a:r>
              <a:rPr lang="en-US" altLang="ko-KR" sz="2400" b="1" i="1" dirty="0">
                <a:solidFill>
                  <a:srgbClr val="333399"/>
                </a:solidFill>
                <a:latin typeface="Verdana" pitchFamily="34" charset="0"/>
              </a:rPr>
              <a:t> (Image Resolution)</a:t>
            </a:r>
          </a:p>
        </p:txBody>
      </p:sp>
      <p:sp>
        <p:nvSpPr>
          <p:cNvPr id="9" name="Text Box 24">
            <a:extLst>
              <a:ext uri="{FF2B5EF4-FFF2-40B4-BE49-F238E27FC236}">
                <a16:creationId xmlns:a16="http://schemas.microsoft.com/office/drawing/2014/main" id="{F5C7E13D-DC32-9843-B575-974B44A6BEC9}"/>
              </a:ext>
            </a:extLst>
          </p:cNvPr>
          <p:cNvSpPr txBox="1">
            <a:spLocks noChangeArrowheads="1"/>
          </p:cNvSpPr>
          <p:nvPr/>
        </p:nvSpPr>
        <p:spPr bwMode="auto">
          <a:xfrm>
            <a:off x="318582" y="971436"/>
            <a:ext cx="7421770" cy="369332"/>
          </a:xfrm>
          <a:prstGeom prst="rect">
            <a:avLst/>
          </a:prstGeom>
          <a:noFill/>
          <a:ln w="9525" algn="ctr">
            <a:noFill/>
            <a:miter lim="800000"/>
            <a:headEnd/>
            <a:tailEnd/>
          </a:ln>
        </p:spPr>
        <p:txBody>
          <a:bodyPr wrap="square">
            <a:spAutoFit/>
          </a:bodyPr>
          <a:lstStyle/>
          <a:p>
            <a:pPr algn="just"/>
            <a:r>
              <a:rPr lang="en-US" altLang="ko-KR" dirty="0" err="1">
                <a:solidFill>
                  <a:schemeClr val="bg2"/>
                </a:solidFill>
                <a:latin typeface="Source Sans Pro" panose="020B0604020202020204" charset="0"/>
              </a:rPr>
              <a:t>Độ</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phân</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giải</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ảnh</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là</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gì</a:t>
            </a:r>
            <a:r>
              <a:rPr lang="en-US" altLang="ko-KR" dirty="0">
                <a:solidFill>
                  <a:schemeClr val="bg2"/>
                </a:solidFill>
                <a:latin typeface="Source Sans Pro" panose="020B0604020202020204" charset="0"/>
              </a:rPr>
              <a:t> ?</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14074" y="1842866"/>
            <a:ext cx="5915851" cy="3172268"/>
          </a:xfrm>
          <a:prstGeom prst="rect">
            <a:avLst/>
          </a:prstGeom>
        </p:spPr>
      </p:pic>
      <p:sp>
        <p:nvSpPr>
          <p:cNvPr id="10" name="Text Box 24">
            <a:extLst>
              <a:ext uri="{FF2B5EF4-FFF2-40B4-BE49-F238E27FC236}">
                <a16:creationId xmlns:a16="http://schemas.microsoft.com/office/drawing/2014/main" id="{AA0EEF23-4949-C748-BA32-5A7FB4782325}"/>
              </a:ext>
            </a:extLst>
          </p:cNvPr>
          <p:cNvSpPr txBox="1">
            <a:spLocks noChangeArrowheads="1"/>
          </p:cNvSpPr>
          <p:nvPr/>
        </p:nvSpPr>
        <p:spPr bwMode="auto">
          <a:xfrm>
            <a:off x="539552" y="5687960"/>
            <a:ext cx="7920880" cy="646331"/>
          </a:xfrm>
          <a:prstGeom prst="rect">
            <a:avLst/>
          </a:prstGeom>
          <a:noFill/>
          <a:ln w="9525" algn="ctr">
            <a:noFill/>
            <a:miter lim="800000"/>
            <a:headEnd/>
            <a:tailEnd/>
          </a:ln>
        </p:spPr>
        <p:txBody>
          <a:bodyPr wrap="square">
            <a:spAutoFit/>
          </a:bodyPr>
          <a:lstStyle/>
          <a:p>
            <a:pPr algn="just"/>
            <a:r>
              <a:rPr lang="en-US" altLang="ko-KR" dirty="0" err="1">
                <a:solidFill>
                  <a:schemeClr val="bg2"/>
                </a:solidFill>
                <a:latin typeface="Source Sans Pro" panose="020B0604020202020204" charset="0"/>
              </a:rPr>
              <a:t>Độ</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phân</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giải</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không</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gian</a:t>
            </a:r>
            <a:r>
              <a:rPr lang="en-US" altLang="ko-KR" dirty="0">
                <a:solidFill>
                  <a:schemeClr val="bg2"/>
                </a:solidFill>
                <a:latin typeface="Source Sans Pro" panose="020B0604020202020204" charset="0"/>
              </a:rPr>
              <a:t> (Spatial Resolution): </a:t>
            </a:r>
            <a:r>
              <a:rPr lang="en-US" altLang="ko-KR" dirty="0" err="1">
                <a:solidFill>
                  <a:schemeClr val="bg2"/>
                </a:solidFill>
                <a:latin typeface="Source Sans Pro" panose="020B0604020202020204" charset="0"/>
              </a:rPr>
              <a:t>Khả</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năng</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biểu</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diễn</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thông</a:t>
            </a:r>
            <a:r>
              <a:rPr lang="en-US" altLang="ko-KR" dirty="0">
                <a:solidFill>
                  <a:schemeClr val="bg2"/>
                </a:solidFill>
                <a:latin typeface="Source Sans Pro" panose="020B0604020202020204" charset="0"/>
              </a:rPr>
              <a:t> tin </a:t>
            </a:r>
            <a:r>
              <a:rPr lang="en-US" altLang="ko-KR" dirty="0" err="1">
                <a:solidFill>
                  <a:schemeClr val="bg2"/>
                </a:solidFill>
                <a:latin typeface="Source Sans Pro" panose="020B0604020202020204" charset="0"/>
              </a:rPr>
              <a:t>trên</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môt</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đơn</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vị</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diện</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tích</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được</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đo</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bằng</a:t>
            </a:r>
            <a:r>
              <a:rPr lang="en-US" altLang="ko-KR" dirty="0">
                <a:solidFill>
                  <a:schemeClr val="bg2"/>
                </a:solidFill>
                <a:latin typeface="Source Sans Pro" panose="020B0604020202020204" charset="0"/>
              </a:rPr>
              <a:t> PPI (Pixel per Inch)</a:t>
            </a:r>
          </a:p>
        </p:txBody>
      </p:sp>
    </p:spTree>
    <p:extLst>
      <p:ext uri="{BB962C8B-B14F-4D97-AF65-F5344CB8AC3E}">
        <p14:creationId xmlns:p14="http://schemas.microsoft.com/office/powerpoint/2010/main" val="22837413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6" name="Straight Connector 26"/>
          <p:cNvCxnSpPr>
            <a:cxnSpLocks noChangeShapeType="1"/>
          </p:cNvCxnSpPr>
          <p:nvPr/>
        </p:nvCxnSpPr>
        <p:spPr bwMode="auto">
          <a:xfrm>
            <a:off x="8072462" y="6610215"/>
            <a:ext cx="928694" cy="1588"/>
          </a:xfrm>
          <a:prstGeom prst="line">
            <a:avLst/>
          </a:prstGeom>
          <a:noFill/>
          <a:ln w="15875" algn="ctr">
            <a:solidFill>
              <a:srgbClr val="FF0000"/>
            </a:solidFill>
            <a:round/>
            <a:headEnd type="none" w="sm" len="sm"/>
            <a:tailEnd type="none" w="sm" len="sm"/>
          </a:ln>
        </p:spPr>
      </p:cxnSp>
      <p:sp>
        <p:nvSpPr>
          <p:cNvPr id="11" name="Nơi giữ chỗ cho Số hiệu Bản chiếu 3"/>
          <p:cNvSpPr txBox="1">
            <a:spLocks/>
          </p:cNvSpPr>
          <p:nvPr/>
        </p:nvSpPr>
        <p:spPr>
          <a:xfrm>
            <a:off x="6938994" y="6350023"/>
            <a:ext cx="2133600" cy="365125"/>
          </a:xfrm>
          <a:prstGeom prst="rect">
            <a:avLst/>
          </a:prstGeom>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8282749C-0EE4-40BC-B143-B809D2A98AF9}" type="slidenum">
              <a:rPr kumimoji="1" lang="en-US" sz="1400" b="0" i="0" u="none" strike="noStrike" kern="1200" cap="none" spc="0" normalizeH="0" baseline="0" noProof="0" smtClean="0">
                <a:ln>
                  <a:noFill/>
                </a:ln>
                <a:solidFill>
                  <a:schemeClr val="tx2"/>
                </a:solidFill>
                <a:effectLst/>
                <a:uLnTx/>
                <a:uFillTx/>
                <a:latin typeface="Arial" charset="0"/>
                <a:ea typeface="굴림" pitchFamily="34" charset="-127"/>
                <a:cs typeface="+mn-cs"/>
              </a:rPr>
              <a:pPr marL="0" marR="0" lvl="0" indent="0" algn="r" defTabSz="914400" rtl="0" eaLnBrk="0" fontAlgn="base" latinLnBrk="0" hangingPunct="0">
                <a:lnSpc>
                  <a:spcPct val="100000"/>
                </a:lnSpc>
                <a:spcBef>
                  <a:spcPct val="0"/>
                </a:spcBef>
                <a:spcAft>
                  <a:spcPct val="0"/>
                </a:spcAft>
                <a:buClrTx/>
                <a:buSzTx/>
                <a:buFontTx/>
                <a:buNone/>
                <a:tabLst/>
                <a:defRPr/>
              </a:pPr>
              <a:t>4</a:t>
            </a:fld>
            <a:endParaRPr kumimoji="1" lang="en-US" sz="1400" b="0" i="0" u="none" strike="noStrike" kern="1200" cap="none" spc="0" normalizeH="0" baseline="0" noProof="0" dirty="0">
              <a:ln>
                <a:noFill/>
              </a:ln>
              <a:solidFill>
                <a:schemeClr val="tx2"/>
              </a:solidFill>
              <a:effectLst/>
              <a:uLnTx/>
              <a:uFillTx/>
              <a:latin typeface="Arial" charset="0"/>
              <a:ea typeface="굴림" pitchFamily="34" charset="-127"/>
              <a:cs typeface="+mn-cs"/>
            </a:endParaRPr>
          </a:p>
        </p:txBody>
      </p:sp>
      <p:sp>
        <p:nvSpPr>
          <p:cNvPr id="18" name="Text Box 24">
            <a:extLst>
              <a:ext uri="{FF2B5EF4-FFF2-40B4-BE49-F238E27FC236}">
                <a16:creationId xmlns:a16="http://schemas.microsoft.com/office/drawing/2014/main" id="{AA0EEF23-4949-C748-BA32-5A7FB4782325}"/>
              </a:ext>
            </a:extLst>
          </p:cNvPr>
          <p:cNvSpPr txBox="1">
            <a:spLocks noChangeArrowheads="1"/>
          </p:cNvSpPr>
          <p:nvPr/>
        </p:nvSpPr>
        <p:spPr bwMode="auto">
          <a:xfrm>
            <a:off x="540270" y="5651956"/>
            <a:ext cx="7704138" cy="646331"/>
          </a:xfrm>
          <a:prstGeom prst="rect">
            <a:avLst/>
          </a:prstGeom>
          <a:noFill/>
          <a:ln w="9525" algn="ctr">
            <a:noFill/>
            <a:miter lim="800000"/>
            <a:headEnd/>
            <a:tailEnd/>
          </a:ln>
        </p:spPr>
        <p:txBody>
          <a:bodyPr>
            <a:spAutoFit/>
          </a:bodyPr>
          <a:lstStyle/>
          <a:p>
            <a:pPr algn="just"/>
            <a:r>
              <a:rPr lang="en-US" altLang="ko-KR" dirty="0" err="1">
                <a:solidFill>
                  <a:schemeClr val="bg2"/>
                </a:solidFill>
                <a:latin typeface="Source Sans Pro" panose="020B0604020202020204" charset="0"/>
              </a:rPr>
              <a:t>Các</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yếu</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tố</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ảnh</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hưởng</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đến</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chất</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lượng</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ảnh</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gồm</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có</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toán</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tử</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mờ</a:t>
            </a:r>
            <a:r>
              <a:rPr lang="en-US" altLang="ko-KR" dirty="0">
                <a:solidFill>
                  <a:schemeClr val="bg2"/>
                </a:solidFill>
                <a:latin typeface="Source Sans Pro" panose="020B0604020202020204" charset="0"/>
              </a:rPr>
              <a:t> (H), </a:t>
            </a:r>
            <a:r>
              <a:rPr lang="en-US" altLang="ko-KR" dirty="0" err="1">
                <a:solidFill>
                  <a:schemeClr val="bg2"/>
                </a:solidFill>
                <a:latin typeface="Source Sans Pro" panose="020B0604020202020204" charset="0"/>
              </a:rPr>
              <a:t>ảnh</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hưởng</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bởi</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chuyển</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động</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của</a:t>
            </a:r>
            <a:r>
              <a:rPr lang="en-US" altLang="ko-KR" dirty="0">
                <a:solidFill>
                  <a:schemeClr val="bg2"/>
                </a:solidFill>
                <a:latin typeface="Source Sans Pro" panose="020B0604020202020204" charset="0"/>
              </a:rPr>
              <a:t> (F), </a:t>
            </a:r>
            <a:r>
              <a:rPr lang="en-US" altLang="ko-KR" dirty="0" err="1">
                <a:solidFill>
                  <a:schemeClr val="bg2"/>
                </a:solidFill>
                <a:latin typeface="Source Sans Pro" panose="020B0604020202020204" charset="0"/>
              </a:rPr>
              <a:t>quá</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trình</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giảm</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mẫu</a:t>
            </a:r>
            <a:r>
              <a:rPr lang="en-US" altLang="ko-KR" dirty="0">
                <a:solidFill>
                  <a:schemeClr val="bg2"/>
                </a:solidFill>
                <a:latin typeface="Source Sans Pro" panose="020B0604020202020204" charset="0"/>
              </a:rPr>
              <a:t> (D) </a:t>
            </a:r>
            <a:r>
              <a:rPr lang="en-US" altLang="ko-KR" dirty="0" err="1">
                <a:solidFill>
                  <a:schemeClr val="bg2"/>
                </a:solidFill>
                <a:latin typeface="Source Sans Pro" panose="020B0604020202020204" charset="0"/>
              </a:rPr>
              <a:t>của</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cảm</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biến</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ảnh</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và</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nhiễu</a:t>
            </a:r>
            <a:r>
              <a:rPr lang="en-US" altLang="ko-KR" dirty="0">
                <a:solidFill>
                  <a:schemeClr val="bg2"/>
                </a:solidFill>
                <a:latin typeface="Source Sans Pro" panose="020B0604020202020204" charset="0"/>
              </a:rPr>
              <a:t>  </a:t>
            </a:r>
          </a:p>
        </p:txBody>
      </p:sp>
      <p:sp>
        <p:nvSpPr>
          <p:cNvPr id="5" name="Rectangle 2">
            <a:extLst>
              <a:ext uri="{FF2B5EF4-FFF2-40B4-BE49-F238E27FC236}">
                <a16:creationId xmlns:a16="http://schemas.microsoft.com/office/drawing/2014/main" id="{BED91BF8-1E0A-7844-9C26-5362733F00B3}"/>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6" name="Object 5">
            <a:extLst>
              <a:ext uri="{FF2B5EF4-FFF2-40B4-BE49-F238E27FC236}">
                <a16:creationId xmlns:a16="http://schemas.microsoft.com/office/drawing/2014/main" id="{B1651A56-F973-4F4A-B0AB-5C203BDA9B9F}"/>
              </a:ext>
            </a:extLst>
          </p:cNvPr>
          <p:cNvGraphicFramePr>
            <a:graphicFrameLocks noChangeAspect="1"/>
          </p:cNvGraphicFramePr>
          <p:nvPr>
            <p:extLst>
              <p:ext uri="{D42A27DB-BD31-4B8C-83A1-F6EECF244321}">
                <p14:modId xmlns:p14="http://schemas.microsoft.com/office/powerpoint/2010/main" val="2455358984"/>
              </p:ext>
            </p:extLst>
          </p:nvPr>
        </p:nvGraphicFramePr>
        <p:xfrm>
          <a:off x="1404007" y="1509614"/>
          <a:ext cx="5976664" cy="3503562"/>
        </p:xfrm>
        <a:graphic>
          <a:graphicData uri="http://schemas.openxmlformats.org/presentationml/2006/ole">
            <mc:AlternateContent xmlns:mc="http://schemas.openxmlformats.org/markup-compatibility/2006">
              <mc:Choice xmlns:v="urn:schemas-microsoft-com:vml" Requires="v">
                <p:oleObj spid="_x0000_s228521" r:id="rId4" imgW="17424400" imgH="10045700" progId="Visio.Drawing.11">
                  <p:embed/>
                </p:oleObj>
              </mc:Choice>
              <mc:Fallback>
                <p:oleObj r:id="rId4" imgW="17424400" imgH="10045700" progId="Visio.Drawing.11">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04007" y="1509614"/>
                        <a:ext cx="5976664" cy="3503562"/>
                      </a:xfrm>
                      <a:prstGeom prst="rect">
                        <a:avLst/>
                      </a:prstGeom>
                      <a:noFill/>
                    </p:spPr>
                  </p:pic>
                </p:oleObj>
              </mc:Fallback>
            </mc:AlternateContent>
          </a:graphicData>
        </a:graphic>
      </p:graphicFrame>
      <p:graphicFrame>
        <p:nvGraphicFramePr>
          <p:cNvPr id="10" name="Object 9">
            <a:extLst>
              <a:ext uri="{FF2B5EF4-FFF2-40B4-BE49-F238E27FC236}">
                <a16:creationId xmlns:a16="http://schemas.microsoft.com/office/drawing/2014/main" id="{F9500A51-0B5A-1E42-BB5A-00105E452BB3}"/>
              </a:ext>
            </a:extLst>
          </p:cNvPr>
          <p:cNvGraphicFramePr>
            <a:graphicFrameLocks noChangeAspect="1"/>
          </p:cNvGraphicFramePr>
          <p:nvPr>
            <p:extLst>
              <p:ext uri="{D42A27DB-BD31-4B8C-83A1-F6EECF244321}">
                <p14:modId xmlns:p14="http://schemas.microsoft.com/office/powerpoint/2010/main" val="1700578085"/>
              </p:ext>
            </p:extLst>
          </p:nvPr>
        </p:nvGraphicFramePr>
        <p:xfrm>
          <a:off x="3084513" y="5111750"/>
          <a:ext cx="3222625" cy="404813"/>
        </p:xfrm>
        <a:graphic>
          <a:graphicData uri="http://schemas.openxmlformats.org/presentationml/2006/ole">
            <mc:AlternateContent xmlns:mc="http://schemas.openxmlformats.org/markup-compatibility/2006">
              <mc:Choice xmlns:v="urn:schemas-microsoft-com:vml" Requires="v">
                <p:oleObj spid="_x0000_s228522" name="Equation" r:id="rId6" imgW="1904760" imgH="241200" progId="Equation.DSMT4">
                  <p:embed/>
                </p:oleObj>
              </mc:Choice>
              <mc:Fallback>
                <p:oleObj name="Equation" r:id="rId6" imgW="1904760" imgH="241200" progId="Equation.DSMT4">
                  <p:embed/>
                  <p:pic>
                    <p:nvPicPr>
                      <p:cNvPr id="0" name="Object 5"/>
                      <p:cNvPicPr>
                        <a:picLocks noChangeAspect="1" noChangeArrowheads="1"/>
                      </p:cNvPicPr>
                      <p:nvPr/>
                    </p:nvPicPr>
                    <p:blipFill>
                      <a:blip r:embed="rId7"/>
                      <a:srcRect/>
                      <a:stretch>
                        <a:fillRect/>
                      </a:stretch>
                    </p:blipFill>
                    <p:spPr bwMode="auto">
                      <a:xfrm>
                        <a:off x="3084513" y="5111750"/>
                        <a:ext cx="3222625" cy="404813"/>
                      </a:xfrm>
                      <a:prstGeom prst="rect">
                        <a:avLst/>
                      </a:prstGeom>
                      <a:noFill/>
                    </p:spPr>
                  </p:pic>
                </p:oleObj>
              </mc:Fallback>
            </mc:AlternateContent>
          </a:graphicData>
        </a:graphic>
      </p:graphicFrame>
      <p:sp>
        <p:nvSpPr>
          <p:cNvPr id="15" name="Line 31">
            <a:extLst>
              <a:ext uri="{FF2B5EF4-FFF2-40B4-BE49-F238E27FC236}">
                <a16:creationId xmlns:a16="http://schemas.microsoft.com/office/drawing/2014/main" id="{23625C84-063D-6748-B84E-7F300A7EDCBD}"/>
              </a:ext>
            </a:extLst>
          </p:cNvPr>
          <p:cNvSpPr>
            <a:spLocks noChangeShapeType="1"/>
          </p:cNvSpPr>
          <p:nvPr/>
        </p:nvSpPr>
        <p:spPr bwMode="auto">
          <a:xfrm>
            <a:off x="322958" y="701377"/>
            <a:ext cx="8748712" cy="0"/>
          </a:xfrm>
          <a:prstGeom prst="line">
            <a:avLst/>
          </a:prstGeom>
          <a:noFill/>
          <a:ln w="38100">
            <a:solidFill>
              <a:srgbClr val="FF3300"/>
            </a:solidFill>
            <a:round/>
            <a:headEnd type="none" w="sm" len="sm"/>
            <a:tailEnd type="none" w="sm" len="sm"/>
          </a:ln>
        </p:spPr>
        <p:txBody>
          <a:bodyPr/>
          <a:lstStyle/>
          <a:p>
            <a:endParaRPr lang="en-US"/>
          </a:p>
        </p:txBody>
      </p:sp>
      <p:sp>
        <p:nvSpPr>
          <p:cNvPr id="16" name="Text Box 33">
            <a:extLst>
              <a:ext uri="{FF2B5EF4-FFF2-40B4-BE49-F238E27FC236}">
                <a16:creationId xmlns:a16="http://schemas.microsoft.com/office/drawing/2014/main" id="{B61036E2-02EF-DF44-9C7B-52113F7E3570}"/>
              </a:ext>
            </a:extLst>
          </p:cNvPr>
          <p:cNvSpPr txBox="1">
            <a:spLocks noChangeArrowheads="1"/>
          </p:cNvSpPr>
          <p:nvPr/>
        </p:nvSpPr>
        <p:spPr bwMode="auto">
          <a:xfrm>
            <a:off x="251520" y="296564"/>
            <a:ext cx="6609502" cy="830997"/>
          </a:xfrm>
          <a:prstGeom prst="rect">
            <a:avLst/>
          </a:prstGeom>
          <a:noFill/>
          <a:ln w="12700">
            <a:noFill/>
            <a:miter lim="800000"/>
            <a:headEnd type="none" w="sm" len="sm"/>
            <a:tailEnd type="none" w="sm" len="sm"/>
          </a:ln>
        </p:spPr>
        <p:txBody>
          <a:bodyPr wrap="none">
            <a:spAutoFit/>
          </a:bodyPr>
          <a:lstStyle/>
          <a:p>
            <a:r>
              <a:rPr lang="en-US" altLang="ko-KR" sz="2400" b="1" i="1" dirty="0" err="1">
                <a:solidFill>
                  <a:srgbClr val="333399"/>
                </a:solidFill>
                <a:latin typeface="Verdana" pitchFamily="34" charset="0"/>
              </a:rPr>
              <a:t>Độ</a:t>
            </a:r>
            <a:r>
              <a:rPr lang="en-US" altLang="ko-KR" sz="2400" b="1" i="1" dirty="0">
                <a:solidFill>
                  <a:srgbClr val="333399"/>
                </a:solidFill>
                <a:latin typeface="Verdana" pitchFamily="34" charset="0"/>
              </a:rPr>
              <a:t> </a:t>
            </a:r>
            <a:r>
              <a:rPr lang="en-US" altLang="ko-KR" sz="2400" b="1" i="1" dirty="0" err="1">
                <a:solidFill>
                  <a:srgbClr val="333399"/>
                </a:solidFill>
                <a:latin typeface="Verdana" pitchFamily="34" charset="0"/>
              </a:rPr>
              <a:t>phân</a:t>
            </a:r>
            <a:r>
              <a:rPr lang="en-US" altLang="ko-KR" sz="2400" b="1" i="1" dirty="0">
                <a:solidFill>
                  <a:srgbClr val="333399"/>
                </a:solidFill>
                <a:latin typeface="Verdana" pitchFamily="34" charset="0"/>
              </a:rPr>
              <a:t> </a:t>
            </a:r>
            <a:r>
              <a:rPr lang="en-US" altLang="ko-KR" sz="2400" b="1" i="1" dirty="0" err="1">
                <a:solidFill>
                  <a:srgbClr val="333399"/>
                </a:solidFill>
                <a:latin typeface="Verdana" pitchFamily="34" charset="0"/>
              </a:rPr>
              <a:t>giải</a:t>
            </a:r>
            <a:r>
              <a:rPr lang="en-US" altLang="ko-KR" sz="2400" b="1" i="1" dirty="0">
                <a:solidFill>
                  <a:srgbClr val="333399"/>
                </a:solidFill>
                <a:latin typeface="Verdana" pitchFamily="34" charset="0"/>
              </a:rPr>
              <a:t> </a:t>
            </a:r>
            <a:r>
              <a:rPr lang="en-US" altLang="ko-KR" sz="2400" b="1" i="1" dirty="0" err="1">
                <a:solidFill>
                  <a:srgbClr val="333399"/>
                </a:solidFill>
                <a:latin typeface="Verdana" pitchFamily="34" charset="0"/>
              </a:rPr>
              <a:t>ảnh</a:t>
            </a:r>
            <a:r>
              <a:rPr lang="en-US" altLang="ko-KR" sz="2400" b="1" i="1" dirty="0">
                <a:solidFill>
                  <a:srgbClr val="333399"/>
                </a:solidFill>
                <a:latin typeface="Verdana" pitchFamily="34" charset="0"/>
              </a:rPr>
              <a:t> (Image Resolution)</a:t>
            </a:r>
          </a:p>
          <a:p>
            <a:endParaRPr lang="en-US" altLang="ko-KR" sz="2400" b="1" i="1" dirty="0">
              <a:solidFill>
                <a:srgbClr val="333399"/>
              </a:solidFill>
              <a:latin typeface="Verdana" pitchFamily="34" charset="0"/>
            </a:endParaRPr>
          </a:p>
        </p:txBody>
      </p:sp>
      <p:sp>
        <p:nvSpPr>
          <p:cNvPr id="12" name="Text Box 24">
            <a:extLst>
              <a:ext uri="{FF2B5EF4-FFF2-40B4-BE49-F238E27FC236}">
                <a16:creationId xmlns:a16="http://schemas.microsoft.com/office/drawing/2014/main" id="{F5C7E13D-DC32-9843-B575-974B44A6BEC9}"/>
              </a:ext>
            </a:extLst>
          </p:cNvPr>
          <p:cNvSpPr txBox="1">
            <a:spLocks noChangeArrowheads="1"/>
          </p:cNvSpPr>
          <p:nvPr/>
        </p:nvSpPr>
        <p:spPr bwMode="auto">
          <a:xfrm>
            <a:off x="318582" y="971436"/>
            <a:ext cx="7421770" cy="369332"/>
          </a:xfrm>
          <a:prstGeom prst="rect">
            <a:avLst/>
          </a:prstGeom>
          <a:noFill/>
          <a:ln w="9525" algn="ctr">
            <a:noFill/>
            <a:miter lim="800000"/>
            <a:headEnd/>
            <a:tailEnd/>
          </a:ln>
        </p:spPr>
        <p:txBody>
          <a:bodyPr wrap="square">
            <a:spAutoFit/>
          </a:bodyPr>
          <a:lstStyle/>
          <a:p>
            <a:pPr algn="just"/>
            <a:r>
              <a:rPr lang="en-US" altLang="ko-KR" dirty="0" err="1">
                <a:solidFill>
                  <a:schemeClr val="bg2"/>
                </a:solidFill>
                <a:latin typeface="Source Sans Pro" panose="020B0604020202020204" charset="0"/>
              </a:rPr>
              <a:t>Quá</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trình</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thu</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nhận</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ảnh</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phân</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giải</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thấp</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từ</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khung</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cảnh</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phân</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giải</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cao</a:t>
            </a:r>
            <a:endParaRPr lang="en-US" altLang="ko-KR" dirty="0">
              <a:solidFill>
                <a:schemeClr val="bg2"/>
              </a:solidFill>
              <a:latin typeface="Source Sans Pro" panose="020B0604020202020204" charset="0"/>
            </a:endParaRPr>
          </a:p>
        </p:txBody>
      </p:sp>
    </p:spTree>
    <p:extLst>
      <p:ext uri="{BB962C8B-B14F-4D97-AF65-F5344CB8AC3E}">
        <p14:creationId xmlns:p14="http://schemas.microsoft.com/office/powerpoint/2010/main" val="18089858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ine 31"/>
          <p:cNvSpPr>
            <a:spLocks noChangeShapeType="1"/>
          </p:cNvSpPr>
          <p:nvPr/>
        </p:nvSpPr>
        <p:spPr bwMode="auto">
          <a:xfrm>
            <a:off x="395288" y="719138"/>
            <a:ext cx="8748712" cy="0"/>
          </a:xfrm>
          <a:prstGeom prst="line">
            <a:avLst/>
          </a:prstGeom>
          <a:noFill/>
          <a:ln w="38100">
            <a:solidFill>
              <a:srgbClr val="FF3300"/>
            </a:solidFill>
            <a:round/>
            <a:headEnd type="none" w="sm" len="sm"/>
            <a:tailEnd type="none" w="sm" len="sm"/>
          </a:ln>
        </p:spPr>
        <p:txBody>
          <a:bodyPr/>
          <a:lstStyle/>
          <a:p>
            <a:endParaRPr lang="en-US"/>
          </a:p>
        </p:txBody>
      </p:sp>
      <p:sp>
        <p:nvSpPr>
          <p:cNvPr id="3" name="Text Box 33"/>
          <p:cNvSpPr txBox="1">
            <a:spLocks noChangeArrowheads="1"/>
          </p:cNvSpPr>
          <p:nvPr/>
        </p:nvSpPr>
        <p:spPr bwMode="auto">
          <a:xfrm>
            <a:off x="323850" y="314325"/>
            <a:ext cx="8210902" cy="400110"/>
          </a:xfrm>
          <a:prstGeom prst="rect">
            <a:avLst/>
          </a:prstGeom>
          <a:noFill/>
          <a:ln w="12700">
            <a:noFill/>
            <a:miter lim="800000"/>
            <a:headEnd type="none" w="sm" len="sm"/>
            <a:tailEnd type="none" w="sm" len="sm"/>
          </a:ln>
        </p:spPr>
        <p:txBody>
          <a:bodyPr wrap="none">
            <a:spAutoFit/>
          </a:bodyPr>
          <a:lstStyle/>
          <a:p>
            <a:r>
              <a:rPr lang="en-US" altLang="ko-KR" sz="2000" b="1" i="1" dirty="0" err="1">
                <a:solidFill>
                  <a:srgbClr val="333399"/>
                </a:solidFill>
                <a:latin typeface="Verdana" pitchFamily="34" charset="0"/>
              </a:rPr>
              <a:t>Mạng</a:t>
            </a:r>
            <a:r>
              <a:rPr lang="en-US" altLang="ko-KR" sz="2000" b="1" i="1" dirty="0">
                <a:solidFill>
                  <a:srgbClr val="333399"/>
                </a:solidFill>
                <a:latin typeface="Verdana" pitchFamily="34" charset="0"/>
              </a:rPr>
              <a:t> </a:t>
            </a:r>
            <a:r>
              <a:rPr lang="en-US" altLang="ko-KR" sz="2000" b="1" i="1" dirty="0" err="1">
                <a:solidFill>
                  <a:srgbClr val="333399"/>
                </a:solidFill>
                <a:latin typeface="Verdana" pitchFamily="34" charset="0"/>
              </a:rPr>
              <a:t>tạo</a:t>
            </a:r>
            <a:r>
              <a:rPr lang="en-US" altLang="ko-KR" sz="2000" b="1" i="1" dirty="0">
                <a:solidFill>
                  <a:srgbClr val="333399"/>
                </a:solidFill>
                <a:latin typeface="Verdana" pitchFamily="34" charset="0"/>
              </a:rPr>
              <a:t> </a:t>
            </a:r>
            <a:r>
              <a:rPr lang="en-US" altLang="ko-KR" sz="2000" b="1" i="1" dirty="0" err="1">
                <a:solidFill>
                  <a:srgbClr val="333399"/>
                </a:solidFill>
                <a:latin typeface="Verdana" pitchFamily="34" charset="0"/>
              </a:rPr>
              <a:t>sinh</a:t>
            </a:r>
            <a:r>
              <a:rPr lang="en-US" altLang="ko-KR" sz="2000" b="1" i="1" dirty="0">
                <a:solidFill>
                  <a:srgbClr val="333399"/>
                </a:solidFill>
                <a:latin typeface="Verdana" pitchFamily="34" charset="0"/>
              </a:rPr>
              <a:t> </a:t>
            </a:r>
            <a:r>
              <a:rPr lang="en-US" altLang="ko-KR" sz="2000" b="1" i="1" dirty="0" err="1">
                <a:solidFill>
                  <a:srgbClr val="333399"/>
                </a:solidFill>
                <a:latin typeface="Verdana" pitchFamily="34" charset="0"/>
              </a:rPr>
              <a:t>đối</a:t>
            </a:r>
            <a:r>
              <a:rPr lang="en-US" altLang="ko-KR" sz="2000" b="1" i="1" dirty="0">
                <a:solidFill>
                  <a:srgbClr val="333399"/>
                </a:solidFill>
                <a:latin typeface="Verdana" pitchFamily="34" charset="0"/>
              </a:rPr>
              <a:t> </a:t>
            </a:r>
            <a:r>
              <a:rPr lang="en-US" altLang="ko-KR" sz="2000" b="1" i="1" dirty="0" err="1">
                <a:solidFill>
                  <a:srgbClr val="333399"/>
                </a:solidFill>
                <a:latin typeface="Verdana" pitchFamily="34" charset="0"/>
              </a:rPr>
              <a:t>nghịch</a:t>
            </a:r>
            <a:r>
              <a:rPr lang="en-US" altLang="ko-KR" sz="2000" b="1" i="1" dirty="0">
                <a:solidFill>
                  <a:srgbClr val="333399"/>
                </a:solidFill>
                <a:latin typeface="Verdana" pitchFamily="34" charset="0"/>
              </a:rPr>
              <a:t> (Generative Adversarial Nets)</a:t>
            </a:r>
          </a:p>
        </p:txBody>
      </p:sp>
      <p:cxnSp>
        <p:nvCxnSpPr>
          <p:cNvPr id="24" name="Straight Connector 26"/>
          <p:cNvCxnSpPr>
            <a:cxnSpLocks noChangeShapeType="1"/>
          </p:cNvCxnSpPr>
          <p:nvPr/>
        </p:nvCxnSpPr>
        <p:spPr bwMode="auto">
          <a:xfrm>
            <a:off x="8072462" y="6610215"/>
            <a:ext cx="928694" cy="1588"/>
          </a:xfrm>
          <a:prstGeom prst="line">
            <a:avLst/>
          </a:prstGeom>
          <a:noFill/>
          <a:ln w="15875" algn="ctr">
            <a:solidFill>
              <a:srgbClr val="FF0000"/>
            </a:solidFill>
            <a:round/>
            <a:headEnd type="none" w="sm" len="sm"/>
            <a:tailEnd type="none" w="sm" len="sm"/>
          </a:ln>
        </p:spPr>
      </p:cxnSp>
      <p:sp>
        <p:nvSpPr>
          <p:cNvPr id="25" name="Nơi giữ chỗ cho Số hiệu Bản chiếu 3"/>
          <p:cNvSpPr txBox="1">
            <a:spLocks/>
          </p:cNvSpPr>
          <p:nvPr/>
        </p:nvSpPr>
        <p:spPr>
          <a:xfrm>
            <a:off x="6938994" y="6350023"/>
            <a:ext cx="2133600" cy="365125"/>
          </a:xfrm>
          <a:prstGeom prst="rect">
            <a:avLst/>
          </a:prstGeom>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8282749C-0EE4-40BC-B143-B809D2A98AF9}" type="slidenum">
              <a:rPr kumimoji="1" lang="en-US" sz="1400" b="0" i="0" u="none" strike="noStrike" kern="1200" cap="none" spc="0" normalizeH="0" baseline="0" noProof="0" smtClean="0">
                <a:ln>
                  <a:noFill/>
                </a:ln>
                <a:solidFill>
                  <a:schemeClr val="tx2"/>
                </a:solidFill>
                <a:effectLst/>
                <a:uLnTx/>
                <a:uFillTx/>
                <a:latin typeface="Arial" charset="0"/>
                <a:ea typeface="굴림" pitchFamily="34" charset="-127"/>
                <a:cs typeface="+mn-cs"/>
              </a:rPr>
              <a:pPr marL="0" marR="0" lvl="0" indent="0" algn="r" defTabSz="914400" rtl="0" eaLnBrk="0" fontAlgn="base" latinLnBrk="0" hangingPunct="0">
                <a:lnSpc>
                  <a:spcPct val="100000"/>
                </a:lnSpc>
                <a:spcBef>
                  <a:spcPct val="0"/>
                </a:spcBef>
                <a:spcAft>
                  <a:spcPct val="0"/>
                </a:spcAft>
                <a:buClrTx/>
                <a:buSzTx/>
                <a:buFontTx/>
                <a:buNone/>
                <a:tabLst/>
                <a:defRPr/>
              </a:pPr>
              <a:t>5</a:t>
            </a:fld>
            <a:endParaRPr kumimoji="1" lang="en-US" sz="1400" b="0" i="0" u="none" strike="noStrike" kern="1200" cap="none" spc="0" normalizeH="0" baseline="0" noProof="0" dirty="0">
              <a:ln>
                <a:noFill/>
              </a:ln>
              <a:solidFill>
                <a:schemeClr val="tx2"/>
              </a:solidFill>
              <a:effectLst/>
              <a:uLnTx/>
              <a:uFillTx/>
              <a:latin typeface="Arial" charset="0"/>
              <a:ea typeface="굴림" pitchFamily="34" charset="-127"/>
              <a:cs typeface="+mn-cs"/>
            </a:endParaRPr>
          </a:p>
        </p:txBody>
      </p:sp>
      <p:sp>
        <p:nvSpPr>
          <p:cNvPr id="7" name="Text Box 24">
            <a:extLst>
              <a:ext uri="{FF2B5EF4-FFF2-40B4-BE49-F238E27FC236}">
                <a16:creationId xmlns:a16="http://schemas.microsoft.com/office/drawing/2014/main" id="{F5C7E13D-DC32-9843-B575-974B44A6BEC9}"/>
              </a:ext>
            </a:extLst>
          </p:cNvPr>
          <p:cNvSpPr txBox="1">
            <a:spLocks noChangeArrowheads="1"/>
          </p:cNvSpPr>
          <p:nvPr/>
        </p:nvSpPr>
        <p:spPr bwMode="auto">
          <a:xfrm>
            <a:off x="318582" y="971436"/>
            <a:ext cx="6620412" cy="369332"/>
          </a:xfrm>
          <a:prstGeom prst="rect">
            <a:avLst/>
          </a:prstGeom>
          <a:noFill/>
          <a:ln w="9525" algn="ctr">
            <a:noFill/>
            <a:miter lim="800000"/>
            <a:headEnd/>
            <a:tailEnd/>
          </a:ln>
        </p:spPr>
        <p:txBody>
          <a:bodyPr wrap="square">
            <a:spAutoFit/>
          </a:bodyPr>
          <a:lstStyle/>
          <a:p>
            <a:pPr algn="just"/>
            <a:r>
              <a:rPr lang="en-US" altLang="ko-KR" dirty="0" err="1">
                <a:solidFill>
                  <a:schemeClr val="bg2"/>
                </a:solidFill>
                <a:latin typeface="Source Sans Pro" panose="020B0604020202020204" charset="0"/>
              </a:rPr>
              <a:t>Mô</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hình</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mạng</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tạo</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sinh</a:t>
            </a:r>
            <a:r>
              <a:rPr lang="en-US" altLang="ko-KR" dirty="0">
                <a:solidFill>
                  <a:schemeClr val="bg2"/>
                </a:solidFill>
                <a:latin typeface="Source Sans Pro" panose="020B0604020202020204" charset="0"/>
              </a:rPr>
              <a:t> (Generative Model)</a:t>
            </a:r>
          </a:p>
        </p:txBody>
      </p:sp>
      <p:sp>
        <p:nvSpPr>
          <p:cNvPr id="4" name="Rectangle 3">
            <a:extLst>
              <a:ext uri="{FF2B5EF4-FFF2-40B4-BE49-F238E27FC236}">
                <a16:creationId xmlns:a16="http://schemas.microsoft.com/office/drawing/2014/main" id="{0BAA4C3B-FDCA-6249-BA5E-C346C796A4F3}"/>
              </a:ext>
            </a:extLst>
          </p:cNvPr>
          <p:cNvSpPr/>
          <p:nvPr/>
        </p:nvSpPr>
        <p:spPr bwMode="auto">
          <a:xfrm>
            <a:off x="1187624" y="1681362"/>
            <a:ext cx="1944216" cy="792088"/>
          </a:xfrm>
          <a:prstGeom prst="rect">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820738" rtl="0" eaLnBrk="0" fontAlgn="base" latinLnBrk="0" hangingPunct="0">
              <a:lnSpc>
                <a:spcPct val="100000"/>
              </a:lnSpc>
              <a:spcBef>
                <a:spcPct val="0"/>
              </a:spcBef>
              <a:spcAft>
                <a:spcPct val="0"/>
              </a:spcAft>
              <a:buClrTx/>
              <a:buSzTx/>
              <a:buFontTx/>
              <a:buNone/>
              <a:tabLst/>
            </a:pPr>
            <a:r>
              <a:rPr kumimoji="1" lang="en-US" sz="1800" b="0" i="0" u="none" strike="noStrike" cap="none" normalizeH="0" baseline="0" dirty="0">
                <a:ln>
                  <a:noFill/>
                </a:ln>
                <a:solidFill>
                  <a:schemeClr val="tx2"/>
                </a:solidFill>
                <a:effectLst/>
                <a:latin typeface="Arial" charset="0"/>
                <a:ea typeface="굴림" pitchFamily="50" charset="-127"/>
              </a:rPr>
              <a:t>True distribution</a:t>
            </a:r>
          </a:p>
          <a:p>
            <a:pPr marL="0" marR="0" indent="0" algn="ctr" defTabSz="820738" rtl="0" eaLnBrk="0" fontAlgn="base" latinLnBrk="0" hangingPunct="0">
              <a:lnSpc>
                <a:spcPct val="100000"/>
              </a:lnSpc>
              <a:spcBef>
                <a:spcPct val="0"/>
              </a:spcBef>
              <a:spcAft>
                <a:spcPct val="0"/>
              </a:spcAft>
              <a:buClrTx/>
              <a:buSzTx/>
              <a:buFontTx/>
              <a:buNone/>
              <a:tabLst/>
            </a:pPr>
            <a:endParaRPr kumimoji="1" lang="en-US" sz="1800" b="0" i="0" u="none" strike="noStrike" cap="none" normalizeH="0" baseline="0" dirty="0">
              <a:ln>
                <a:noFill/>
              </a:ln>
              <a:solidFill>
                <a:schemeClr val="tx2"/>
              </a:solidFill>
              <a:effectLst/>
              <a:latin typeface="Arial" charset="0"/>
              <a:ea typeface="굴림" pitchFamily="50" charset="-127"/>
            </a:endParaRPr>
          </a:p>
        </p:txBody>
      </p:sp>
      <p:sp>
        <p:nvSpPr>
          <p:cNvPr id="9" name="Rectangle 8">
            <a:extLst>
              <a:ext uri="{FF2B5EF4-FFF2-40B4-BE49-F238E27FC236}">
                <a16:creationId xmlns:a16="http://schemas.microsoft.com/office/drawing/2014/main" id="{4C4EA49D-4EC8-4043-997D-DE9B9D163A5B}"/>
              </a:ext>
            </a:extLst>
          </p:cNvPr>
          <p:cNvSpPr/>
          <p:nvPr/>
        </p:nvSpPr>
        <p:spPr bwMode="auto">
          <a:xfrm>
            <a:off x="3779912" y="1681362"/>
            <a:ext cx="1728192" cy="792088"/>
          </a:xfrm>
          <a:prstGeom prst="rect">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820738" rtl="0" eaLnBrk="0" fontAlgn="base" latinLnBrk="0" hangingPunct="0">
              <a:lnSpc>
                <a:spcPct val="100000"/>
              </a:lnSpc>
              <a:spcBef>
                <a:spcPct val="0"/>
              </a:spcBef>
              <a:spcAft>
                <a:spcPct val="0"/>
              </a:spcAft>
              <a:buClrTx/>
              <a:buSzTx/>
              <a:buFontTx/>
              <a:buNone/>
              <a:tabLst/>
            </a:pPr>
            <a:r>
              <a:rPr kumimoji="1" lang="en-US" sz="1800" b="0" i="0" u="none" strike="noStrike" cap="none" normalizeH="0" baseline="0" dirty="0">
                <a:ln>
                  <a:noFill/>
                </a:ln>
                <a:solidFill>
                  <a:schemeClr val="tx2"/>
                </a:solidFill>
                <a:effectLst/>
                <a:latin typeface="Arial" charset="0"/>
                <a:ea typeface="굴림" pitchFamily="50" charset="-127"/>
              </a:rPr>
              <a:t>Samples</a:t>
            </a:r>
          </a:p>
          <a:p>
            <a:pPr marL="0" marR="0" indent="0" algn="ctr" defTabSz="820738" rtl="0" eaLnBrk="0" fontAlgn="base" latinLnBrk="0" hangingPunct="0">
              <a:lnSpc>
                <a:spcPct val="100000"/>
              </a:lnSpc>
              <a:spcBef>
                <a:spcPct val="0"/>
              </a:spcBef>
              <a:spcAft>
                <a:spcPct val="0"/>
              </a:spcAft>
              <a:buClrTx/>
              <a:buSzTx/>
              <a:buFontTx/>
              <a:buNone/>
              <a:tabLst/>
            </a:pPr>
            <a:endParaRPr kumimoji="1" lang="en-US" sz="1800" b="0" i="0" u="none" strike="noStrike" cap="none" normalizeH="0" baseline="0" dirty="0">
              <a:ln>
                <a:noFill/>
              </a:ln>
              <a:solidFill>
                <a:schemeClr val="tx2"/>
              </a:solidFill>
              <a:effectLst/>
              <a:latin typeface="Arial" charset="0"/>
              <a:ea typeface="굴림" pitchFamily="50" charset="-127"/>
            </a:endParaRPr>
          </a:p>
        </p:txBody>
      </p:sp>
      <p:sp>
        <p:nvSpPr>
          <p:cNvPr id="10" name="Rectangle 9">
            <a:extLst>
              <a:ext uri="{FF2B5EF4-FFF2-40B4-BE49-F238E27FC236}">
                <a16:creationId xmlns:a16="http://schemas.microsoft.com/office/drawing/2014/main" id="{134D0726-7E92-F241-955B-4F48170D3BB1}"/>
              </a:ext>
            </a:extLst>
          </p:cNvPr>
          <p:cNvSpPr/>
          <p:nvPr/>
        </p:nvSpPr>
        <p:spPr bwMode="auto">
          <a:xfrm>
            <a:off x="6156176" y="1681362"/>
            <a:ext cx="1943250" cy="792088"/>
          </a:xfrm>
          <a:prstGeom prst="rect">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820738" rtl="0" eaLnBrk="0" fontAlgn="base" latinLnBrk="0" hangingPunct="0">
              <a:lnSpc>
                <a:spcPct val="100000"/>
              </a:lnSpc>
              <a:spcBef>
                <a:spcPct val="0"/>
              </a:spcBef>
              <a:spcAft>
                <a:spcPct val="0"/>
              </a:spcAft>
              <a:buClrTx/>
              <a:buSzTx/>
              <a:buFontTx/>
              <a:buNone/>
              <a:tabLst/>
            </a:pPr>
            <a:r>
              <a:rPr kumimoji="1" lang="en-US" sz="1800" b="0" i="0" u="none" strike="noStrike" cap="none" normalizeH="0" baseline="0" dirty="0">
                <a:ln>
                  <a:noFill/>
                </a:ln>
                <a:solidFill>
                  <a:schemeClr val="tx2"/>
                </a:solidFill>
                <a:effectLst/>
                <a:latin typeface="Arial" charset="0"/>
                <a:ea typeface="굴림" pitchFamily="50" charset="-127"/>
              </a:rPr>
              <a:t>Estimate density </a:t>
            </a:r>
          </a:p>
        </p:txBody>
      </p:sp>
      <p:cxnSp>
        <p:nvCxnSpPr>
          <p:cNvPr id="6" name="Straight Arrow Connector 5">
            <a:extLst>
              <a:ext uri="{FF2B5EF4-FFF2-40B4-BE49-F238E27FC236}">
                <a16:creationId xmlns:a16="http://schemas.microsoft.com/office/drawing/2014/main" id="{B563F8AD-51EE-1D41-ABBD-418C52B03A1B}"/>
              </a:ext>
            </a:extLst>
          </p:cNvPr>
          <p:cNvCxnSpPr>
            <a:stCxn id="4" idx="3"/>
            <a:endCxn id="9" idx="1"/>
          </p:cNvCxnSpPr>
          <p:nvPr/>
        </p:nvCxnSpPr>
        <p:spPr bwMode="auto">
          <a:xfrm>
            <a:off x="3131840" y="2077406"/>
            <a:ext cx="648072" cy="0"/>
          </a:xfrm>
          <a:prstGeom prst="straightConnector1">
            <a:avLst/>
          </a:prstGeom>
          <a:solidFill>
            <a:schemeClr val="accent1"/>
          </a:solidFill>
          <a:ln w="12700" cap="flat" cmpd="sng" algn="ctr">
            <a:solidFill>
              <a:schemeClr val="tx1"/>
            </a:solidFill>
            <a:prstDash val="solid"/>
            <a:round/>
            <a:headEnd type="none" w="sm" len="sm"/>
            <a:tailEnd type="triangle"/>
          </a:ln>
          <a:effectLst/>
        </p:spPr>
      </p:cxnSp>
      <p:cxnSp>
        <p:nvCxnSpPr>
          <p:cNvPr id="11" name="Straight Arrow Connector 10">
            <a:extLst>
              <a:ext uri="{FF2B5EF4-FFF2-40B4-BE49-F238E27FC236}">
                <a16:creationId xmlns:a16="http://schemas.microsoft.com/office/drawing/2014/main" id="{0BBFA3B7-B0E2-5147-B8F4-AE5E7709AE04}"/>
              </a:ext>
            </a:extLst>
          </p:cNvPr>
          <p:cNvCxnSpPr>
            <a:stCxn id="9" idx="3"/>
            <a:endCxn id="10" idx="1"/>
          </p:cNvCxnSpPr>
          <p:nvPr/>
        </p:nvCxnSpPr>
        <p:spPr bwMode="auto">
          <a:xfrm>
            <a:off x="5508104" y="2077406"/>
            <a:ext cx="648072" cy="0"/>
          </a:xfrm>
          <a:prstGeom prst="straightConnector1">
            <a:avLst/>
          </a:prstGeom>
          <a:solidFill>
            <a:schemeClr val="accent1"/>
          </a:solidFill>
          <a:ln w="12700" cap="flat" cmpd="sng" algn="ctr">
            <a:solidFill>
              <a:schemeClr val="tx1"/>
            </a:solidFill>
            <a:prstDash val="solid"/>
            <a:round/>
            <a:headEnd type="none" w="sm" len="sm"/>
            <a:tailEnd type="triangle"/>
          </a:ln>
          <a:effectLst/>
        </p:spPr>
      </p:cxnSp>
      <p:sp>
        <p:nvSpPr>
          <p:cNvPr id="14" name="Down Arrow 13">
            <a:extLst>
              <a:ext uri="{FF2B5EF4-FFF2-40B4-BE49-F238E27FC236}">
                <a16:creationId xmlns:a16="http://schemas.microsoft.com/office/drawing/2014/main" id="{23434772-166B-AF46-8F01-545F49330E9C}"/>
              </a:ext>
            </a:extLst>
          </p:cNvPr>
          <p:cNvSpPr/>
          <p:nvPr/>
        </p:nvSpPr>
        <p:spPr bwMode="auto">
          <a:xfrm>
            <a:off x="4644008" y="3045227"/>
            <a:ext cx="144016" cy="527789"/>
          </a:xfrm>
          <a:prstGeom prst="downArrow">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820738" rtl="0" eaLnBrk="0" fontAlgn="base" latinLnBrk="0" hangingPunct="0">
              <a:lnSpc>
                <a:spcPct val="100000"/>
              </a:lnSpc>
              <a:spcBef>
                <a:spcPct val="0"/>
              </a:spcBef>
              <a:spcAft>
                <a:spcPct val="0"/>
              </a:spcAft>
              <a:buClrTx/>
              <a:buSzTx/>
              <a:buFontTx/>
              <a:buNone/>
              <a:tabLst/>
            </a:pPr>
            <a:endParaRPr kumimoji="1" lang="en-US" sz="1800" b="0" i="0" u="none" strike="noStrike" cap="none" normalizeH="0" baseline="0">
              <a:ln>
                <a:noFill/>
              </a:ln>
              <a:solidFill>
                <a:schemeClr val="tx2"/>
              </a:solidFill>
              <a:effectLst/>
              <a:latin typeface="Arial" charset="0"/>
              <a:ea typeface="굴림" pitchFamily="50" charset="-127"/>
            </a:endParaRPr>
          </a:p>
        </p:txBody>
      </p:sp>
      <p:graphicFrame>
        <p:nvGraphicFramePr>
          <p:cNvPr id="8" name="Object 7"/>
          <p:cNvGraphicFramePr>
            <a:graphicFrameLocks noChangeAspect="1"/>
          </p:cNvGraphicFramePr>
          <p:nvPr>
            <p:extLst>
              <p:ext uri="{D42A27DB-BD31-4B8C-83A1-F6EECF244321}">
                <p14:modId xmlns:p14="http://schemas.microsoft.com/office/powerpoint/2010/main" val="253141789"/>
              </p:ext>
            </p:extLst>
          </p:nvPr>
        </p:nvGraphicFramePr>
        <p:xfrm>
          <a:off x="1874043" y="2073370"/>
          <a:ext cx="393701" cy="266701"/>
        </p:xfrm>
        <a:graphic>
          <a:graphicData uri="http://schemas.openxmlformats.org/presentationml/2006/ole">
            <mc:AlternateContent xmlns:mc="http://schemas.openxmlformats.org/markup-compatibility/2006">
              <mc:Choice xmlns:v="urn:schemas-microsoft-com:vml" Requires="v">
                <p:oleObj spid="_x0000_s229838" name="Equation" r:id="rId4" imgW="393480" imgH="266400" progId="Equation.DSMT4">
                  <p:embed/>
                </p:oleObj>
              </mc:Choice>
              <mc:Fallback>
                <p:oleObj name="Equation" r:id="rId4" imgW="393480" imgH="266400" progId="Equation.DSMT4">
                  <p:embed/>
                  <p:pic>
                    <p:nvPicPr>
                      <p:cNvPr id="0" name=""/>
                      <p:cNvPicPr/>
                      <p:nvPr/>
                    </p:nvPicPr>
                    <p:blipFill>
                      <a:blip r:embed="rId5"/>
                      <a:stretch>
                        <a:fillRect/>
                      </a:stretch>
                    </p:blipFill>
                    <p:spPr>
                      <a:xfrm>
                        <a:off x="1874043" y="2073370"/>
                        <a:ext cx="393701" cy="266701"/>
                      </a:xfrm>
                      <a:prstGeom prst="rect">
                        <a:avLst/>
                      </a:prstGeom>
                    </p:spPr>
                  </p:pic>
                </p:oleObj>
              </mc:Fallback>
            </mc:AlternateContent>
          </a:graphicData>
        </a:graphic>
      </p:graphicFrame>
      <p:graphicFrame>
        <p:nvGraphicFramePr>
          <p:cNvPr id="21" name="Object 20"/>
          <p:cNvGraphicFramePr>
            <a:graphicFrameLocks noChangeAspect="1"/>
          </p:cNvGraphicFramePr>
          <p:nvPr>
            <p:extLst>
              <p:ext uri="{D42A27DB-BD31-4B8C-83A1-F6EECF244321}">
                <p14:modId xmlns:p14="http://schemas.microsoft.com/office/powerpoint/2010/main" val="1953715596"/>
              </p:ext>
            </p:extLst>
          </p:nvPr>
        </p:nvGraphicFramePr>
        <p:xfrm>
          <a:off x="4021138" y="2073275"/>
          <a:ext cx="1244600" cy="266700"/>
        </p:xfrm>
        <a:graphic>
          <a:graphicData uri="http://schemas.openxmlformats.org/presentationml/2006/ole">
            <mc:AlternateContent xmlns:mc="http://schemas.openxmlformats.org/markup-compatibility/2006">
              <mc:Choice xmlns:v="urn:schemas-microsoft-com:vml" Requires="v">
                <p:oleObj spid="_x0000_s229839" name="Equation" r:id="rId6" imgW="1244520" imgH="266400" progId="Equation.DSMT4">
                  <p:embed/>
                </p:oleObj>
              </mc:Choice>
              <mc:Fallback>
                <p:oleObj name="Equation" r:id="rId6" imgW="1244520" imgH="266400" progId="Equation.DSMT4">
                  <p:embed/>
                  <p:pic>
                    <p:nvPicPr>
                      <p:cNvPr id="8" name="Object 7"/>
                      <p:cNvPicPr/>
                      <p:nvPr/>
                    </p:nvPicPr>
                    <p:blipFill>
                      <a:blip r:embed="rId7"/>
                      <a:stretch>
                        <a:fillRect/>
                      </a:stretch>
                    </p:blipFill>
                    <p:spPr>
                      <a:xfrm>
                        <a:off x="4021138" y="2073275"/>
                        <a:ext cx="1244600" cy="266700"/>
                      </a:xfrm>
                      <a:prstGeom prst="rect">
                        <a:avLst/>
                      </a:prstGeom>
                    </p:spPr>
                  </p:pic>
                </p:oleObj>
              </mc:Fallback>
            </mc:AlternateContent>
          </a:graphicData>
        </a:graphic>
      </p:graphicFrame>
      <p:graphicFrame>
        <p:nvGraphicFramePr>
          <p:cNvPr id="26" name="Object 25"/>
          <p:cNvGraphicFramePr>
            <a:graphicFrameLocks noChangeAspect="1"/>
          </p:cNvGraphicFramePr>
          <p:nvPr>
            <p:extLst>
              <p:ext uri="{D42A27DB-BD31-4B8C-83A1-F6EECF244321}">
                <p14:modId xmlns:p14="http://schemas.microsoft.com/office/powerpoint/2010/main" val="1312129588"/>
              </p:ext>
            </p:extLst>
          </p:nvPr>
        </p:nvGraphicFramePr>
        <p:xfrm>
          <a:off x="6816725" y="2030413"/>
          <a:ext cx="406400" cy="355600"/>
        </p:xfrm>
        <a:graphic>
          <a:graphicData uri="http://schemas.openxmlformats.org/presentationml/2006/ole">
            <mc:AlternateContent xmlns:mc="http://schemas.openxmlformats.org/markup-compatibility/2006">
              <mc:Choice xmlns:v="urn:schemas-microsoft-com:vml" Requires="v">
                <p:oleObj spid="_x0000_s229840" name="Equation" r:id="rId8" imgW="406080" imgH="355320" progId="Equation.DSMT4">
                  <p:embed/>
                </p:oleObj>
              </mc:Choice>
              <mc:Fallback>
                <p:oleObj name="Equation" r:id="rId8" imgW="406080" imgH="355320" progId="Equation.DSMT4">
                  <p:embed/>
                  <p:pic>
                    <p:nvPicPr>
                      <p:cNvPr id="8" name="Object 7"/>
                      <p:cNvPicPr/>
                      <p:nvPr/>
                    </p:nvPicPr>
                    <p:blipFill>
                      <a:blip r:embed="rId9"/>
                      <a:stretch>
                        <a:fillRect/>
                      </a:stretch>
                    </p:blipFill>
                    <p:spPr>
                      <a:xfrm>
                        <a:off x="6816725" y="2030413"/>
                        <a:ext cx="406400" cy="355600"/>
                      </a:xfrm>
                      <a:prstGeom prst="rect">
                        <a:avLst/>
                      </a:prstGeom>
                    </p:spPr>
                  </p:pic>
                </p:oleObj>
              </mc:Fallback>
            </mc:AlternateContent>
          </a:graphicData>
        </a:graphic>
      </p:graphicFrame>
      <p:sp>
        <p:nvSpPr>
          <p:cNvPr id="30" name="Rectangle 29">
            <a:extLst>
              <a:ext uri="{FF2B5EF4-FFF2-40B4-BE49-F238E27FC236}">
                <a16:creationId xmlns:a16="http://schemas.microsoft.com/office/drawing/2014/main" id="{0BAA4C3B-FDCA-6249-BA5E-C346C796A4F3}"/>
              </a:ext>
            </a:extLst>
          </p:cNvPr>
          <p:cNvSpPr/>
          <p:nvPr/>
        </p:nvSpPr>
        <p:spPr bwMode="auto">
          <a:xfrm>
            <a:off x="1188246" y="4238225"/>
            <a:ext cx="1944216" cy="792088"/>
          </a:xfrm>
          <a:prstGeom prst="rect">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820738" rtl="0" eaLnBrk="0" fontAlgn="base" latinLnBrk="0" hangingPunct="0">
              <a:lnSpc>
                <a:spcPct val="100000"/>
              </a:lnSpc>
              <a:spcBef>
                <a:spcPct val="0"/>
              </a:spcBef>
              <a:spcAft>
                <a:spcPct val="0"/>
              </a:spcAft>
              <a:buClrTx/>
              <a:buSzTx/>
              <a:buFontTx/>
              <a:buNone/>
              <a:tabLst/>
            </a:pPr>
            <a:r>
              <a:rPr kumimoji="1" lang="en-US" sz="1800" b="0" i="0" u="none" strike="noStrike" cap="none" normalizeH="0" baseline="0" dirty="0">
                <a:ln>
                  <a:noFill/>
                </a:ln>
                <a:solidFill>
                  <a:schemeClr val="tx2"/>
                </a:solidFill>
                <a:effectLst/>
                <a:latin typeface="Arial" charset="0"/>
                <a:ea typeface="굴림" pitchFamily="50" charset="-127"/>
              </a:rPr>
              <a:t>True distribution</a:t>
            </a:r>
          </a:p>
          <a:p>
            <a:pPr marL="0" marR="0" indent="0" algn="ctr" defTabSz="820738" rtl="0" eaLnBrk="0" fontAlgn="base" latinLnBrk="0" hangingPunct="0">
              <a:lnSpc>
                <a:spcPct val="100000"/>
              </a:lnSpc>
              <a:spcBef>
                <a:spcPct val="0"/>
              </a:spcBef>
              <a:spcAft>
                <a:spcPct val="0"/>
              </a:spcAft>
              <a:buClrTx/>
              <a:buSzTx/>
              <a:buFontTx/>
              <a:buNone/>
              <a:tabLst/>
            </a:pPr>
            <a:endParaRPr kumimoji="1" lang="en-US" sz="1800" b="0" i="0" u="none" strike="noStrike" cap="none" normalizeH="0" baseline="0" dirty="0">
              <a:ln>
                <a:noFill/>
              </a:ln>
              <a:solidFill>
                <a:schemeClr val="tx2"/>
              </a:solidFill>
              <a:effectLst/>
              <a:latin typeface="Arial" charset="0"/>
              <a:ea typeface="굴림" pitchFamily="50" charset="-127"/>
            </a:endParaRPr>
          </a:p>
        </p:txBody>
      </p:sp>
      <p:sp>
        <p:nvSpPr>
          <p:cNvPr id="31" name="Rectangle 30">
            <a:extLst>
              <a:ext uri="{FF2B5EF4-FFF2-40B4-BE49-F238E27FC236}">
                <a16:creationId xmlns:a16="http://schemas.microsoft.com/office/drawing/2014/main" id="{4C4EA49D-4EC8-4043-997D-DE9B9D163A5B}"/>
              </a:ext>
            </a:extLst>
          </p:cNvPr>
          <p:cNvSpPr/>
          <p:nvPr/>
        </p:nvSpPr>
        <p:spPr bwMode="auto">
          <a:xfrm>
            <a:off x="3780534" y="4238225"/>
            <a:ext cx="1728192" cy="792088"/>
          </a:xfrm>
          <a:prstGeom prst="rect">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820738" rtl="0" eaLnBrk="0" fontAlgn="base" latinLnBrk="0" hangingPunct="0">
              <a:lnSpc>
                <a:spcPct val="100000"/>
              </a:lnSpc>
              <a:spcBef>
                <a:spcPct val="0"/>
              </a:spcBef>
              <a:spcAft>
                <a:spcPct val="0"/>
              </a:spcAft>
              <a:buClrTx/>
              <a:buSzTx/>
              <a:buFontTx/>
              <a:buNone/>
              <a:tabLst/>
            </a:pPr>
            <a:r>
              <a:rPr kumimoji="1" lang="en-US" sz="1800" b="0" i="0" u="none" strike="noStrike" cap="none" normalizeH="0" baseline="0" dirty="0">
                <a:ln>
                  <a:noFill/>
                </a:ln>
                <a:solidFill>
                  <a:schemeClr val="tx2"/>
                </a:solidFill>
                <a:effectLst/>
                <a:latin typeface="Arial" charset="0"/>
                <a:ea typeface="굴림" pitchFamily="50" charset="-127"/>
              </a:rPr>
              <a:t>Samples</a:t>
            </a:r>
          </a:p>
          <a:p>
            <a:pPr marL="0" marR="0" indent="0" algn="ctr" defTabSz="820738" rtl="0" eaLnBrk="0" fontAlgn="base" latinLnBrk="0" hangingPunct="0">
              <a:lnSpc>
                <a:spcPct val="100000"/>
              </a:lnSpc>
              <a:spcBef>
                <a:spcPct val="0"/>
              </a:spcBef>
              <a:spcAft>
                <a:spcPct val="0"/>
              </a:spcAft>
              <a:buClrTx/>
              <a:buSzTx/>
              <a:buFontTx/>
              <a:buNone/>
              <a:tabLst/>
            </a:pPr>
            <a:endParaRPr kumimoji="1" lang="en-US" sz="1800" b="0" i="0" u="none" strike="noStrike" cap="none" normalizeH="0" baseline="0" dirty="0">
              <a:ln>
                <a:noFill/>
              </a:ln>
              <a:solidFill>
                <a:schemeClr val="tx2"/>
              </a:solidFill>
              <a:effectLst/>
              <a:latin typeface="Arial" charset="0"/>
              <a:ea typeface="굴림" pitchFamily="50" charset="-127"/>
            </a:endParaRPr>
          </a:p>
        </p:txBody>
      </p:sp>
      <p:sp>
        <p:nvSpPr>
          <p:cNvPr id="32" name="Rectangle 31">
            <a:extLst>
              <a:ext uri="{FF2B5EF4-FFF2-40B4-BE49-F238E27FC236}">
                <a16:creationId xmlns:a16="http://schemas.microsoft.com/office/drawing/2014/main" id="{134D0726-7E92-F241-955B-4F48170D3BB1}"/>
              </a:ext>
            </a:extLst>
          </p:cNvPr>
          <p:cNvSpPr/>
          <p:nvPr/>
        </p:nvSpPr>
        <p:spPr bwMode="auto">
          <a:xfrm>
            <a:off x="6156797" y="4238225"/>
            <a:ext cx="2402197" cy="792088"/>
          </a:xfrm>
          <a:prstGeom prst="rect">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820738" rtl="0" eaLnBrk="0" fontAlgn="base" latinLnBrk="0" hangingPunct="0">
              <a:lnSpc>
                <a:spcPct val="100000"/>
              </a:lnSpc>
              <a:spcBef>
                <a:spcPct val="0"/>
              </a:spcBef>
              <a:spcAft>
                <a:spcPct val="0"/>
              </a:spcAft>
              <a:buClrTx/>
              <a:buSzTx/>
              <a:buFontTx/>
              <a:buNone/>
              <a:tabLst/>
            </a:pPr>
            <a:r>
              <a:rPr kumimoji="1" lang="en-US" sz="1800" b="0" i="0" u="none" strike="noStrike" cap="none" normalizeH="0" baseline="0" dirty="0">
                <a:ln>
                  <a:noFill/>
                </a:ln>
                <a:solidFill>
                  <a:schemeClr val="tx2"/>
                </a:solidFill>
                <a:effectLst/>
                <a:latin typeface="Arial" charset="0"/>
                <a:ea typeface="굴림" pitchFamily="50" charset="-127"/>
              </a:rPr>
              <a:t>Estimate </a:t>
            </a:r>
            <a:r>
              <a:rPr lang="en-US" dirty="0">
                <a:ea typeface="굴림" pitchFamily="50" charset="-127"/>
              </a:rPr>
              <a:t>Generator</a:t>
            </a:r>
            <a:r>
              <a:rPr kumimoji="1" lang="en-US" sz="1800" b="0" i="0" u="none" strike="noStrike" cap="none" normalizeH="0" baseline="0" dirty="0">
                <a:ln>
                  <a:noFill/>
                </a:ln>
                <a:solidFill>
                  <a:schemeClr val="tx2"/>
                </a:solidFill>
                <a:effectLst/>
                <a:latin typeface="Arial" charset="0"/>
                <a:ea typeface="굴림" pitchFamily="50" charset="-127"/>
              </a:rPr>
              <a:t> </a:t>
            </a:r>
          </a:p>
        </p:txBody>
      </p:sp>
      <p:cxnSp>
        <p:nvCxnSpPr>
          <p:cNvPr id="33" name="Straight Arrow Connector 32">
            <a:extLst>
              <a:ext uri="{FF2B5EF4-FFF2-40B4-BE49-F238E27FC236}">
                <a16:creationId xmlns:a16="http://schemas.microsoft.com/office/drawing/2014/main" id="{B563F8AD-51EE-1D41-ABBD-418C52B03A1B}"/>
              </a:ext>
            </a:extLst>
          </p:cNvPr>
          <p:cNvCxnSpPr>
            <a:stCxn id="30" idx="3"/>
            <a:endCxn id="31" idx="1"/>
          </p:cNvCxnSpPr>
          <p:nvPr/>
        </p:nvCxnSpPr>
        <p:spPr bwMode="auto">
          <a:xfrm>
            <a:off x="3132462" y="4634269"/>
            <a:ext cx="648072" cy="0"/>
          </a:xfrm>
          <a:prstGeom prst="straightConnector1">
            <a:avLst/>
          </a:prstGeom>
          <a:solidFill>
            <a:schemeClr val="accent1"/>
          </a:solidFill>
          <a:ln w="12700" cap="flat" cmpd="sng" algn="ctr">
            <a:solidFill>
              <a:schemeClr val="tx1"/>
            </a:solidFill>
            <a:prstDash val="solid"/>
            <a:round/>
            <a:headEnd type="none" w="sm" len="sm"/>
            <a:tailEnd type="triangle"/>
          </a:ln>
          <a:effectLst/>
        </p:spPr>
      </p:cxnSp>
      <p:cxnSp>
        <p:nvCxnSpPr>
          <p:cNvPr id="34" name="Straight Arrow Connector 33">
            <a:extLst>
              <a:ext uri="{FF2B5EF4-FFF2-40B4-BE49-F238E27FC236}">
                <a16:creationId xmlns:a16="http://schemas.microsoft.com/office/drawing/2014/main" id="{0BBFA3B7-B0E2-5147-B8F4-AE5E7709AE04}"/>
              </a:ext>
            </a:extLst>
          </p:cNvPr>
          <p:cNvCxnSpPr>
            <a:stCxn id="31" idx="3"/>
            <a:endCxn id="32" idx="1"/>
          </p:cNvCxnSpPr>
          <p:nvPr/>
        </p:nvCxnSpPr>
        <p:spPr bwMode="auto">
          <a:xfrm>
            <a:off x="5508726" y="4634269"/>
            <a:ext cx="648071" cy="0"/>
          </a:xfrm>
          <a:prstGeom prst="straightConnector1">
            <a:avLst/>
          </a:prstGeom>
          <a:solidFill>
            <a:schemeClr val="accent1"/>
          </a:solidFill>
          <a:ln w="12700" cap="flat" cmpd="sng" algn="ctr">
            <a:solidFill>
              <a:schemeClr val="tx1"/>
            </a:solidFill>
            <a:prstDash val="solid"/>
            <a:round/>
            <a:headEnd type="none" w="sm" len="sm"/>
            <a:tailEnd type="triangle"/>
          </a:ln>
          <a:effectLst/>
        </p:spPr>
      </p:cxnSp>
      <p:graphicFrame>
        <p:nvGraphicFramePr>
          <p:cNvPr id="36" name="Object 35"/>
          <p:cNvGraphicFramePr>
            <a:graphicFrameLocks noChangeAspect="1"/>
          </p:cNvGraphicFramePr>
          <p:nvPr>
            <p:extLst>
              <p:ext uri="{D42A27DB-BD31-4B8C-83A1-F6EECF244321}">
                <p14:modId xmlns:p14="http://schemas.microsoft.com/office/powerpoint/2010/main" val="2454445968"/>
              </p:ext>
            </p:extLst>
          </p:nvPr>
        </p:nvGraphicFramePr>
        <p:xfrm>
          <a:off x="1874665" y="4630233"/>
          <a:ext cx="393701" cy="266701"/>
        </p:xfrm>
        <a:graphic>
          <a:graphicData uri="http://schemas.openxmlformats.org/presentationml/2006/ole">
            <mc:AlternateContent xmlns:mc="http://schemas.openxmlformats.org/markup-compatibility/2006">
              <mc:Choice xmlns:v="urn:schemas-microsoft-com:vml" Requires="v">
                <p:oleObj spid="_x0000_s229841" name="Equation" r:id="rId10" imgW="393480" imgH="266400" progId="Equation.DSMT4">
                  <p:embed/>
                </p:oleObj>
              </mc:Choice>
              <mc:Fallback>
                <p:oleObj name="Equation" r:id="rId10" imgW="393480" imgH="266400" progId="Equation.DSMT4">
                  <p:embed/>
                  <p:pic>
                    <p:nvPicPr>
                      <p:cNvPr id="8" name="Object 7"/>
                      <p:cNvPicPr/>
                      <p:nvPr/>
                    </p:nvPicPr>
                    <p:blipFill>
                      <a:blip r:embed="rId5"/>
                      <a:stretch>
                        <a:fillRect/>
                      </a:stretch>
                    </p:blipFill>
                    <p:spPr>
                      <a:xfrm>
                        <a:off x="1874665" y="4630233"/>
                        <a:ext cx="393701" cy="266701"/>
                      </a:xfrm>
                      <a:prstGeom prst="rect">
                        <a:avLst/>
                      </a:prstGeom>
                    </p:spPr>
                  </p:pic>
                </p:oleObj>
              </mc:Fallback>
            </mc:AlternateContent>
          </a:graphicData>
        </a:graphic>
      </p:graphicFrame>
      <p:graphicFrame>
        <p:nvGraphicFramePr>
          <p:cNvPr id="37" name="Object 36"/>
          <p:cNvGraphicFramePr>
            <a:graphicFrameLocks noChangeAspect="1"/>
          </p:cNvGraphicFramePr>
          <p:nvPr>
            <p:extLst>
              <p:ext uri="{D42A27DB-BD31-4B8C-83A1-F6EECF244321}">
                <p14:modId xmlns:p14="http://schemas.microsoft.com/office/powerpoint/2010/main" val="392468195"/>
              </p:ext>
            </p:extLst>
          </p:nvPr>
        </p:nvGraphicFramePr>
        <p:xfrm>
          <a:off x="4021138" y="4630738"/>
          <a:ext cx="1244600" cy="266700"/>
        </p:xfrm>
        <a:graphic>
          <a:graphicData uri="http://schemas.openxmlformats.org/presentationml/2006/ole">
            <mc:AlternateContent xmlns:mc="http://schemas.openxmlformats.org/markup-compatibility/2006">
              <mc:Choice xmlns:v="urn:schemas-microsoft-com:vml" Requires="v">
                <p:oleObj spid="_x0000_s229842" name="Equation" r:id="rId11" imgW="1244520" imgH="266400" progId="Equation.DSMT4">
                  <p:embed/>
                </p:oleObj>
              </mc:Choice>
              <mc:Fallback>
                <p:oleObj name="Equation" r:id="rId11" imgW="1244520" imgH="266400" progId="Equation.DSMT4">
                  <p:embed/>
                  <p:pic>
                    <p:nvPicPr>
                      <p:cNvPr id="21" name="Object 20"/>
                      <p:cNvPicPr/>
                      <p:nvPr/>
                    </p:nvPicPr>
                    <p:blipFill>
                      <a:blip r:embed="rId12"/>
                      <a:stretch>
                        <a:fillRect/>
                      </a:stretch>
                    </p:blipFill>
                    <p:spPr>
                      <a:xfrm>
                        <a:off x="4021138" y="4630738"/>
                        <a:ext cx="1244600" cy="266700"/>
                      </a:xfrm>
                      <a:prstGeom prst="rect">
                        <a:avLst/>
                      </a:prstGeom>
                    </p:spPr>
                  </p:pic>
                </p:oleObj>
              </mc:Fallback>
            </mc:AlternateContent>
          </a:graphicData>
        </a:graphic>
      </p:graphicFrame>
      <p:graphicFrame>
        <p:nvGraphicFramePr>
          <p:cNvPr id="38" name="Object 37"/>
          <p:cNvGraphicFramePr>
            <a:graphicFrameLocks noChangeAspect="1"/>
          </p:cNvGraphicFramePr>
          <p:nvPr>
            <p:extLst>
              <p:ext uri="{D42A27DB-BD31-4B8C-83A1-F6EECF244321}">
                <p14:modId xmlns:p14="http://schemas.microsoft.com/office/powerpoint/2010/main" val="366909198"/>
              </p:ext>
            </p:extLst>
          </p:nvPr>
        </p:nvGraphicFramePr>
        <p:xfrm>
          <a:off x="7147547" y="4575179"/>
          <a:ext cx="393700" cy="266700"/>
        </p:xfrm>
        <a:graphic>
          <a:graphicData uri="http://schemas.openxmlformats.org/presentationml/2006/ole">
            <mc:AlternateContent xmlns:mc="http://schemas.openxmlformats.org/markup-compatibility/2006">
              <mc:Choice xmlns:v="urn:schemas-microsoft-com:vml" Requires="v">
                <p:oleObj spid="_x0000_s229843" name="Equation" r:id="rId13" imgW="393480" imgH="266400" progId="Equation.DSMT4">
                  <p:embed/>
                </p:oleObj>
              </mc:Choice>
              <mc:Fallback>
                <p:oleObj name="Equation" r:id="rId13" imgW="393480" imgH="266400" progId="Equation.DSMT4">
                  <p:embed/>
                  <p:pic>
                    <p:nvPicPr>
                      <p:cNvPr id="26" name="Object 25"/>
                      <p:cNvPicPr/>
                      <p:nvPr/>
                    </p:nvPicPr>
                    <p:blipFill>
                      <a:blip r:embed="rId14"/>
                      <a:stretch>
                        <a:fillRect/>
                      </a:stretch>
                    </p:blipFill>
                    <p:spPr>
                      <a:xfrm>
                        <a:off x="7147547" y="4575179"/>
                        <a:ext cx="393700" cy="266700"/>
                      </a:xfrm>
                      <a:prstGeom prst="rect">
                        <a:avLst/>
                      </a:prstGeom>
                    </p:spPr>
                  </p:pic>
                </p:oleObj>
              </mc:Fallback>
            </mc:AlternateContent>
          </a:graphicData>
        </a:graphic>
      </p:graphicFrame>
      <p:sp>
        <p:nvSpPr>
          <p:cNvPr id="13" name="AutoShape 95" descr="Káº¿t quáº£ hÃ¬nh áº£nh cho deep model"/>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6885845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ine 31"/>
          <p:cNvSpPr>
            <a:spLocks noChangeShapeType="1"/>
          </p:cNvSpPr>
          <p:nvPr/>
        </p:nvSpPr>
        <p:spPr bwMode="auto">
          <a:xfrm>
            <a:off x="395288" y="719138"/>
            <a:ext cx="8748712" cy="0"/>
          </a:xfrm>
          <a:prstGeom prst="line">
            <a:avLst/>
          </a:prstGeom>
          <a:noFill/>
          <a:ln w="38100">
            <a:solidFill>
              <a:srgbClr val="FF3300"/>
            </a:solidFill>
            <a:round/>
            <a:headEnd type="none" w="sm" len="sm"/>
            <a:tailEnd type="none" w="sm" len="sm"/>
          </a:ln>
        </p:spPr>
        <p:txBody>
          <a:bodyPr/>
          <a:lstStyle/>
          <a:p>
            <a:endParaRPr lang="en-US"/>
          </a:p>
        </p:txBody>
      </p:sp>
      <p:cxnSp>
        <p:nvCxnSpPr>
          <p:cNvPr id="24" name="Straight Connector 26"/>
          <p:cNvCxnSpPr>
            <a:cxnSpLocks noChangeShapeType="1"/>
          </p:cNvCxnSpPr>
          <p:nvPr/>
        </p:nvCxnSpPr>
        <p:spPr bwMode="auto">
          <a:xfrm>
            <a:off x="8072462" y="6610215"/>
            <a:ext cx="928694" cy="1588"/>
          </a:xfrm>
          <a:prstGeom prst="line">
            <a:avLst/>
          </a:prstGeom>
          <a:noFill/>
          <a:ln w="15875" algn="ctr">
            <a:solidFill>
              <a:srgbClr val="FF0000"/>
            </a:solidFill>
            <a:round/>
            <a:headEnd type="none" w="sm" len="sm"/>
            <a:tailEnd type="none" w="sm" len="sm"/>
          </a:ln>
        </p:spPr>
      </p:cxnSp>
      <p:sp>
        <p:nvSpPr>
          <p:cNvPr id="25" name="Nơi giữ chỗ cho Số hiệu Bản chiếu 3"/>
          <p:cNvSpPr txBox="1">
            <a:spLocks/>
          </p:cNvSpPr>
          <p:nvPr/>
        </p:nvSpPr>
        <p:spPr>
          <a:xfrm>
            <a:off x="6938994" y="6350023"/>
            <a:ext cx="2133600" cy="365125"/>
          </a:xfrm>
          <a:prstGeom prst="rect">
            <a:avLst/>
          </a:prstGeom>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8282749C-0EE4-40BC-B143-B809D2A98AF9}" type="slidenum">
              <a:rPr kumimoji="1" lang="en-US" sz="1400" b="0" i="0" u="none" strike="noStrike" kern="1200" cap="none" spc="0" normalizeH="0" baseline="0" noProof="0" smtClean="0">
                <a:ln>
                  <a:noFill/>
                </a:ln>
                <a:solidFill>
                  <a:schemeClr val="tx2"/>
                </a:solidFill>
                <a:effectLst/>
                <a:uLnTx/>
                <a:uFillTx/>
                <a:latin typeface="Arial" charset="0"/>
                <a:ea typeface="굴림" pitchFamily="34" charset="-127"/>
                <a:cs typeface="+mn-cs"/>
              </a:rPr>
              <a:pPr marL="0" marR="0" lvl="0" indent="0" algn="r" defTabSz="914400" rtl="0" eaLnBrk="0" fontAlgn="base" latinLnBrk="0" hangingPunct="0">
                <a:lnSpc>
                  <a:spcPct val="100000"/>
                </a:lnSpc>
                <a:spcBef>
                  <a:spcPct val="0"/>
                </a:spcBef>
                <a:spcAft>
                  <a:spcPct val="0"/>
                </a:spcAft>
                <a:buClrTx/>
                <a:buSzTx/>
                <a:buFontTx/>
                <a:buNone/>
                <a:tabLst/>
                <a:defRPr/>
              </a:pPr>
              <a:t>6</a:t>
            </a:fld>
            <a:endParaRPr kumimoji="1" lang="en-US" sz="1400" b="0" i="0" u="none" strike="noStrike" kern="1200" cap="none" spc="0" normalizeH="0" baseline="0" noProof="0" dirty="0">
              <a:ln>
                <a:noFill/>
              </a:ln>
              <a:solidFill>
                <a:schemeClr val="tx2"/>
              </a:solidFill>
              <a:effectLst/>
              <a:uLnTx/>
              <a:uFillTx/>
              <a:latin typeface="Arial" charset="0"/>
              <a:ea typeface="굴림" pitchFamily="34" charset="-127"/>
              <a:cs typeface="+mn-cs"/>
            </a:endParaRPr>
          </a:p>
        </p:txBody>
      </p:sp>
      <p:pic>
        <p:nvPicPr>
          <p:cNvPr id="26" name="Picture 25" descr="MacOS El Capitan:Users:macbookpro:Desktop:Ảnh chụp Màn hình 2018-02-07 lúc 09.19.06.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6150" y="1340768"/>
            <a:ext cx="7675463" cy="2833758"/>
          </a:xfrm>
          <a:prstGeom prst="rect">
            <a:avLst/>
          </a:prstGeom>
          <a:noFill/>
          <a:ln>
            <a:noFill/>
          </a:ln>
        </p:spPr>
      </p:pic>
      <p:sp>
        <p:nvSpPr>
          <p:cNvPr id="7" name="Text Box 24">
            <a:extLst>
              <a:ext uri="{FF2B5EF4-FFF2-40B4-BE49-F238E27FC236}">
                <a16:creationId xmlns:a16="http://schemas.microsoft.com/office/drawing/2014/main" id="{24989A71-EF5F-DA41-9E95-7D9CCA393CA2}"/>
              </a:ext>
            </a:extLst>
          </p:cNvPr>
          <p:cNvSpPr txBox="1">
            <a:spLocks noChangeArrowheads="1"/>
          </p:cNvSpPr>
          <p:nvPr/>
        </p:nvSpPr>
        <p:spPr bwMode="auto">
          <a:xfrm>
            <a:off x="539552" y="4974257"/>
            <a:ext cx="7704138" cy="646331"/>
          </a:xfrm>
          <a:prstGeom prst="rect">
            <a:avLst/>
          </a:prstGeom>
          <a:noFill/>
          <a:ln w="9525" algn="ctr">
            <a:noFill/>
            <a:miter lim="800000"/>
            <a:headEnd/>
            <a:tailEnd/>
          </a:ln>
        </p:spPr>
        <p:txBody>
          <a:bodyPr>
            <a:spAutoFit/>
          </a:bodyPr>
          <a:lstStyle/>
          <a:p>
            <a:pPr algn="just"/>
            <a:r>
              <a:rPr lang="en-US" altLang="ko-KR" dirty="0" err="1">
                <a:solidFill>
                  <a:schemeClr val="bg2"/>
                </a:solidFill>
                <a:latin typeface="Source Sans Pro" panose="020B0604020202020204" charset="0"/>
              </a:rPr>
              <a:t>Lần</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đầu</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tiên</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được</a:t>
            </a:r>
            <a:r>
              <a:rPr lang="en-US" altLang="ko-KR" dirty="0">
                <a:solidFill>
                  <a:schemeClr val="bg2"/>
                </a:solidFill>
                <a:latin typeface="Source Sans Pro" panose="020B0604020202020204" charset="0"/>
              </a:rPr>
              <a:t> Ian </a:t>
            </a:r>
            <a:r>
              <a:rPr lang="en-US" altLang="ko-KR" dirty="0" err="1">
                <a:solidFill>
                  <a:schemeClr val="bg2"/>
                </a:solidFill>
                <a:latin typeface="Source Sans Pro" panose="020B0604020202020204" charset="0"/>
              </a:rPr>
              <a:t>J.Goodfellow</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và</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các</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cộng</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sự</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giới</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thiệu</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vào</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tháng</a:t>
            </a:r>
            <a:r>
              <a:rPr lang="en-US" altLang="ko-KR" dirty="0">
                <a:solidFill>
                  <a:schemeClr val="bg2"/>
                </a:solidFill>
                <a:latin typeface="Source Sans Pro" panose="020B0604020202020204" charset="0"/>
              </a:rPr>
              <a:t> 10 </a:t>
            </a:r>
            <a:r>
              <a:rPr lang="en-US" altLang="ko-KR" dirty="0" err="1">
                <a:solidFill>
                  <a:schemeClr val="bg2"/>
                </a:solidFill>
                <a:latin typeface="Source Sans Pro" panose="020B0604020202020204" charset="0"/>
              </a:rPr>
              <a:t>năm</a:t>
            </a:r>
            <a:r>
              <a:rPr lang="en-US" altLang="ko-KR" dirty="0">
                <a:solidFill>
                  <a:schemeClr val="bg2"/>
                </a:solidFill>
                <a:latin typeface="Source Sans Pro" panose="020B0604020202020204" charset="0"/>
              </a:rPr>
              <a:t> 2014</a:t>
            </a:r>
          </a:p>
        </p:txBody>
      </p:sp>
      <p:sp>
        <p:nvSpPr>
          <p:cNvPr id="8" name="Text Box 33"/>
          <p:cNvSpPr txBox="1">
            <a:spLocks noChangeArrowheads="1"/>
          </p:cNvSpPr>
          <p:nvPr/>
        </p:nvSpPr>
        <p:spPr bwMode="auto">
          <a:xfrm>
            <a:off x="323850" y="314325"/>
            <a:ext cx="8210902" cy="400110"/>
          </a:xfrm>
          <a:prstGeom prst="rect">
            <a:avLst/>
          </a:prstGeom>
          <a:noFill/>
          <a:ln w="12700">
            <a:noFill/>
            <a:miter lim="800000"/>
            <a:headEnd type="none" w="sm" len="sm"/>
            <a:tailEnd type="none" w="sm" len="sm"/>
          </a:ln>
        </p:spPr>
        <p:txBody>
          <a:bodyPr wrap="none">
            <a:spAutoFit/>
          </a:bodyPr>
          <a:lstStyle/>
          <a:p>
            <a:r>
              <a:rPr lang="en-US" altLang="ko-KR" sz="2000" b="1" i="1" dirty="0" err="1">
                <a:solidFill>
                  <a:srgbClr val="333399"/>
                </a:solidFill>
                <a:latin typeface="Verdana" pitchFamily="34" charset="0"/>
              </a:rPr>
              <a:t>Mạng</a:t>
            </a:r>
            <a:r>
              <a:rPr lang="en-US" altLang="ko-KR" sz="2000" b="1" i="1" dirty="0">
                <a:solidFill>
                  <a:srgbClr val="333399"/>
                </a:solidFill>
                <a:latin typeface="Verdana" pitchFamily="34" charset="0"/>
              </a:rPr>
              <a:t> </a:t>
            </a:r>
            <a:r>
              <a:rPr lang="en-US" altLang="ko-KR" sz="2000" b="1" i="1" dirty="0" err="1">
                <a:solidFill>
                  <a:srgbClr val="333399"/>
                </a:solidFill>
                <a:latin typeface="Verdana" pitchFamily="34" charset="0"/>
              </a:rPr>
              <a:t>tạo</a:t>
            </a:r>
            <a:r>
              <a:rPr lang="en-US" altLang="ko-KR" sz="2000" b="1" i="1" dirty="0">
                <a:solidFill>
                  <a:srgbClr val="333399"/>
                </a:solidFill>
                <a:latin typeface="Verdana" pitchFamily="34" charset="0"/>
              </a:rPr>
              <a:t> </a:t>
            </a:r>
            <a:r>
              <a:rPr lang="en-US" altLang="ko-KR" sz="2000" b="1" i="1" dirty="0" err="1">
                <a:solidFill>
                  <a:srgbClr val="333399"/>
                </a:solidFill>
                <a:latin typeface="Verdana" pitchFamily="34" charset="0"/>
              </a:rPr>
              <a:t>sinh</a:t>
            </a:r>
            <a:r>
              <a:rPr lang="en-US" altLang="ko-KR" sz="2000" b="1" i="1" dirty="0">
                <a:solidFill>
                  <a:srgbClr val="333399"/>
                </a:solidFill>
                <a:latin typeface="Verdana" pitchFamily="34" charset="0"/>
              </a:rPr>
              <a:t> </a:t>
            </a:r>
            <a:r>
              <a:rPr lang="en-US" altLang="ko-KR" sz="2000" b="1" i="1" dirty="0" err="1">
                <a:solidFill>
                  <a:srgbClr val="333399"/>
                </a:solidFill>
                <a:latin typeface="Verdana" pitchFamily="34" charset="0"/>
              </a:rPr>
              <a:t>đối</a:t>
            </a:r>
            <a:r>
              <a:rPr lang="en-US" altLang="ko-KR" sz="2000" b="1" i="1" dirty="0">
                <a:solidFill>
                  <a:srgbClr val="333399"/>
                </a:solidFill>
                <a:latin typeface="Verdana" pitchFamily="34" charset="0"/>
              </a:rPr>
              <a:t> </a:t>
            </a:r>
            <a:r>
              <a:rPr lang="en-US" altLang="ko-KR" sz="2000" b="1" i="1" dirty="0" err="1">
                <a:solidFill>
                  <a:srgbClr val="333399"/>
                </a:solidFill>
                <a:latin typeface="Verdana" pitchFamily="34" charset="0"/>
              </a:rPr>
              <a:t>nghịch</a:t>
            </a:r>
            <a:r>
              <a:rPr lang="en-US" altLang="ko-KR" sz="2000" b="1" i="1" dirty="0">
                <a:solidFill>
                  <a:srgbClr val="333399"/>
                </a:solidFill>
                <a:latin typeface="Verdana" pitchFamily="34" charset="0"/>
              </a:rPr>
              <a:t> (Generative Adversarial Nets)</a:t>
            </a:r>
          </a:p>
        </p:txBody>
      </p:sp>
      <p:sp>
        <p:nvSpPr>
          <p:cNvPr id="9" name="Text Box 24">
            <a:extLst>
              <a:ext uri="{FF2B5EF4-FFF2-40B4-BE49-F238E27FC236}">
                <a16:creationId xmlns:a16="http://schemas.microsoft.com/office/drawing/2014/main" id="{24989A71-EF5F-DA41-9E95-7D9CCA393CA2}"/>
              </a:ext>
            </a:extLst>
          </p:cNvPr>
          <p:cNvSpPr txBox="1">
            <a:spLocks noChangeArrowheads="1"/>
          </p:cNvSpPr>
          <p:nvPr/>
        </p:nvSpPr>
        <p:spPr bwMode="auto">
          <a:xfrm>
            <a:off x="539552" y="5703692"/>
            <a:ext cx="7704138" cy="646331"/>
          </a:xfrm>
          <a:prstGeom prst="rect">
            <a:avLst/>
          </a:prstGeom>
          <a:noFill/>
          <a:ln w="9525" algn="ctr">
            <a:noFill/>
            <a:miter lim="800000"/>
            <a:headEnd/>
            <a:tailEnd/>
          </a:ln>
        </p:spPr>
        <p:txBody>
          <a:bodyPr>
            <a:spAutoFit/>
          </a:bodyPr>
          <a:lstStyle/>
          <a:p>
            <a:pPr algn="just"/>
            <a:r>
              <a:rPr lang="en-US" altLang="ko-KR" dirty="0" err="1">
                <a:solidFill>
                  <a:schemeClr val="bg2"/>
                </a:solidFill>
                <a:latin typeface="Source Sans Pro" panose="020B0604020202020204" charset="0"/>
              </a:rPr>
              <a:t>Mạng</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tạo</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sinh</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đối</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nghịch</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gồm</a:t>
            </a:r>
            <a:r>
              <a:rPr lang="en-US" altLang="ko-KR" dirty="0">
                <a:solidFill>
                  <a:schemeClr val="bg2"/>
                </a:solidFill>
                <a:latin typeface="Source Sans Pro" panose="020B0604020202020204" charset="0"/>
              </a:rPr>
              <a:t> 2 </a:t>
            </a:r>
            <a:r>
              <a:rPr lang="en-US" altLang="ko-KR" dirty="0" err="1">
                <a:solidFill>
                  <a:schemeClr val="bg2"/>
                </a:solidFill>
                <a:latin typeface="Source Sans Pro" panose="020B0604020202020204" charset="0"/>
              </a:rPr>
              <a:t>mạng</a:t>
            </a:r>
            <a:r>
              <a:rPr lang="en-US" altLang="ko-KR" dirty="0">
                <a:solidFill>
                  <a:schemeClr val="bg2"/>
                </a:solidFill>
                <a:latin typeface="Source Sans Pro" panose="020B0604020202020204" charset="0"/>
              </a:rPr>
              <a:t> con </a:t>
            </a:r>
            <a:r>
              <a:rPr lang="en-US" altLang="ko-KR" dirty="0" err="1">
                <a:solidFill>
                  <a:schemeClr val="bg2"/>
                </a:solidFill>
                <a:latin typeface="Source Sans Pro" panose="020B0604020202020204" charset="0"/>
              </a:rPr>
              <a:t>là</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mạng</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tạo</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sinh</a:t>
            </a:r>
            <a:r>
              <a:rPr lang="en-US" altLang="ko-KR" dirty="0">
                <a:solidFill>
                  <a:schemeClr val="bg2"/>
                </a:solidFill>
                <a:latin typeface="Source Sans Pro" panose="020B0604020202020204" charset="0"/>
              </a:rPr>
              <a:t> (G) </a:t>
            </a:r>
            <a:r>
              <a:rPr lang="en-US" altLang="ko-KR" dirty="0" err="1">
                <a:solidFill>
                  <a:schemeClr val="bg2"/>
                </a:solidFill>
                <a:latin typeface="Source Sans Pro" panose="020B0604020202020204" charset="0"/>
              </a:rPr>
              <a:t>và</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mạng</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phân</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biệt</a:t>
            </a:r>
            <a:r>
              <a:rPr lang="en-US" altLang="ko-KR" dirty="0">
                <a:solidFill>
                  <a:schemeClr val="bg2"/>
                </a:solidFill>
                <a:latin typeface="Source Sans Pro" panose="020B0604020202020204" charset="0"/>
              </a:rPr>
              <a:t> (D)</a:t>
            </a:r>
          </a:p>
        </p:txBody>
      </p:sp>
      <p:sp>
        <p:nvSpPr>
          <p:cNvPr id="10" name="Text Box 24">
            <a:extLst>
              <a:ext uri="{FF2B5EF4-FFF2-40B4-BE49-F238E27FC236}">
                <a16:creationId xmlns:a16="http://schemas.microsoft.com/office/drawing/2014/main" id="{F5C7E13D-DC32-9843-B575-974B44A6BEC9}"/>
              </a:ext>
            </a:extLst>
          </p:cNvPr>
          <p:cNvSpPr txBox="1">
            <a:spLocks noChangeArrowheads="1"/>
          </p:cNvSpPr>
          <p:nvPr/>
        </p:nvSpPr>
        <p:spPr bwMode="auto">
          <a:xfrm>
            <a:off x="318582" y="971436"/>
            <a:ext cx="6620412" cy="369332"/>
          </a:xfrm>
          <a:prstGeom prst="rect">
            <a:avLst/>
          </a:prstGeom>
          <a:noFill/>
          <a:ln w="9525" algn="ctr">
            <a:noFill/>
            <a:miter lim="800000"/>
            <a:headEnd/>
            <a:tailEnd/>
          </a:ln>
        </p:spPr>
        <p:txBody>
          <a:bodyPr wrap="square">
            <a:spAutoFit/>
          </a:bodyPr>
          <a:lstStyle/>
          <a:p>
            <a:pPr algn="just"/>
            <a:r>
              <a:rPr lang="en-US" altLang="ko-KR" dirty="0" err="1">
                <a:solidFill>
                  <a:schemeClr val="bg2"/>
                </a:solidFill>
                <a:latin typeface="Source Sans Pro" panose="020B0604020202020204" charset="0"/>
              </a:rPr>
              <a:t>Mô</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hình</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mạng</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tạo</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sinh</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đối</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nghịch</a:t>
            </a:r>
            <a:endParaRPr lang="en-US" altLang="ko-KR" dirty="0">
              <a:solidFill>
                <a:schemeClr val="bg2"/>
              </a:solidFill>
              <a:latin typeface="Source Sans Pro" panose="020B060402020202020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ine 31"/>
          <p:cNvSpPr>
            <a:spLocks noChangeShapeType="1"/>
          </p:cNvSpPr>
          <p:nvPr/>
        </p:nvSpPr>
        <p:spPr bwMode="auto">
          <a:xfrm>
            <a:off x="395288" y="719138"/>
            <a:ext cx="8748712" cy="0"/>
          </a:xfrm>
          <a:prstGeom prst="line">
            <a:avLst/>
          </a:prstGeom>
          <a:noFill/>
          <a:ln w="38100">
            <a:solidFill>
              <a:srgbClr val="FF3300"/>
            </a:solidFill>
            <a:round/>
            <a:headEnd type="none" w="sm" len="sm"/>
            <a:tailEnd type="none" w="sm" len="sm"/>
          </a:ln>
        </p:spPr>
        <p:txBody>
          <a:bodyPr/>
          <a:lstStyle/>
          <a:p>
            <a:endParaRPr lang="en-US"/>
          </a:p>
        </p:txBody>
      </p:sp>
      <p:cxnSp>
        <p:nvCxnSpPr>
          <p:cNvPr id="13" name="Straight Connector 26"/>
          <p:cNvCxnSpPr>
            <a:cxnSpLocks noChangeShapeType="1"/>
          </p:cNvCxnSpPr>
          <p:nvPr/>
        </p:nvCxnSpPr>
        <p:spPr bwMode="auto">
          <a:xfrm>
            <a:off x="8072462" y="6610215"/>
            <a:ext cx="928694" cy="1588"/>
          </a:xfrm>
          <a:prstGeom prst="line">
            <a:avLst/>
          </a:prstGeom>
          <a:noFill/>
          <a:ln w="15875" algn="ctr">
            <a:solidFill>
              <a:srgbClr val="FF0000"/>
            </a:solidFill>
            <a:round/>
            <a:headEnd type="none" w="sm" len="sm"/>
            <a:tailEnd type="none" w="sm" len="sm"/>
          </a:ln>
        </p:spPr>
      </p:cxnSp>
      <p:sp>
        <p:nvSpPr>
          <p:cNvPr id="14" name="Nơi giữ chỗ cho Số hiệu Bản chiếu 3"/>
          <p:cNvSpPr txBox="1">
            <a:spLocks/>
          </p:cNvSpPr>
          <p:nvPr/>
        </p:nvSpPr>
        <p:spPr>
          <a:xfrm>
            <a:off x="6938994" y="6350023"/>
            <a:ext cx="2133600" cy="365125"/>
          </a:xfrm>
          <a:prstGeom prst="rect">
            <a:avLst/>
          </a:prstGeom>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8282749C-0EE4-40BC-B143-B809D2A98AF9}" type="slidenum">
              <a:rPr kumimoji="1" lang="en-US" sz="1400" b="0" i="0" u="none" strike="noStrike" kern="1200" cap="none" spc="0" normalizeH="0" baseline="0" noProof="0" smtClean="0">
                <a:ln>
                  <a:noFill/>
                </a:ln>
                <a:solidFill>
                  <a:schemeClr val="tx2"/>
                </a:solidFill>
                <a:effectLst/>
                <a:uLnTx/>
                <a:uFillTx/>
                <a:latin typeface="Arial" charset="0"/>
                <a:ea typeface="굴림" pitchFamily="34" charset="-127"/>
                <a:cs typeface="+mn-cs"/>
              </a:rPr>
              <a:pPr marL="0" marR="0" lvl="0" indent="0" algn="r" defTabSz="914400" rtl="0" eaLnBrk="0" fontAlgn="base" latinLnBrk="0" hangingPunct="0">
                <a:lnSpc>
                  <a:spcPct val="100000"/>
                </a:lnSpc>
                <a:spcBef>
                  <a:spcPct val="0"/>
                </a:spcBef>
                <a:spcAft>
                  <a:spcPct val="0"/>
                </a:spcAft>
                <a:buClrTx/>
                <a:buSzTx/>
                <a:buFontTx/>
                <a:buNone/>
                <a:tabLst/>
                <a:defRPr/>
              </a:pPr>
              <a:t>7</a:t>
            </a:fld>
            <a:endParaRPr kumimoji="1" lang="en-US" sz="1400" b="0" i="0" u="none" strike="noStrike" kern="1200" cap="none" spc="0" normalizeH="0" baseline="0" noProof="0" dirty="0">
              <a:ln>
                <a:noFill/>
              </a:ln>
              <a:solidFill>
                <a:schemeClr val="tx2"/>
              </a:solidFill>
              <a:effectLst/>
              <a:uLnTx/>
              <a:uFillTx/>
              <a:latin typeface="Arial" charset="0"/>
              <a:ea typeface="굴림" pitchFamily="34" charset="-127"/>
              <a:cs typeface="+mn-cs"/>
            </a:endParaRPr>
          </a:p>
        </p:txBody>
      </p:sp>
      <p:sp>
        <p:nvSpPr>
          <p:cNvPr id="16" name="TextBox 15"/>
          <p:cNvSpPr txBox="1"/>
          <p:nvPr/>
        </p:nvSpPr>
        <p:spPr>
          <a:xfrm>
            <a:off x="2661313" y="5117910"/>
            <a:ext cx="184731" cy="307777"/>
          </a:xfrm>
          <a:prstGeom prst="rect">
            <a:avLst/>
          </a:prstGeom>
          <a:noFill/>
        </p:spPr>
        <p:txBody>
          <a:bodyPr wrap="none" rtlCol="0">
            <a:spAutoFit/>
          </a:bodyPr>
          <a:lstStyle/>
          <a:p>
            <a:endParaRPr lang="en-US"/>
          </a:p>
        </p:txBody>
      </p:sp>
      <p:pic>
        <p:nvPicPr>
          <p:cNvPr id="17" name="Picture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70248" y="5271798"/>
            <a:ext cx="7168149" cy="626726"/>
          </a:xfrm>
          <a:prstGeom prst="rect">
            <a:avLst/>
          </a:prstGeom>
        </p:spPr>
      </p:pic>
      <p:pic>
        <p:nvPicPr>
          <p:cNvPr id="46" name="Picture 4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1480" y="1307368"/>
            <a:ext cx="7296328" cy="3733598"/>
          </a:xfrm>
          <a:prstGeom prst="rect">
            <a:avLst/>
          </a:prstGeom>
        </p:spPr>
      </p:pic>
      <p:sp>
        <p:nvSpPr>
          <p:cNvPr id="9" name="Text Box 33"/>
          <p:cNvSpPr txBox="1">
            <a:spLocks noChangeArrowheads="1"/>
          </p:cNvSpPr>
          <p:nvPr/>
        </p:nvSpPr>
        <p:spPr bwMode="auto">
          <a:xfrm>
            <a:off x="323850" y="314325"/>
            <a:ext cx="8210902" cy="400110"/>
          </a:xfrm>
          <a:prstGeom prst="rect">
            <a:avLst/>
          </a:prstGeom>
          <a:noFill/>
          <a:ln w="12700">
            <a:noFill/>
            <a:miter lim="800000"/>
            <a:headEnd type="none" w="sm" len="sm"/>
            <a:tailEnd type="none" w="sm" len="sm"/>
          </a:ln>
        </p:spPr>
        <p:txBody>
          <a:bodyPr wrap="none">
            <a:spAutoFit/>
          </a:bodyPr>
          <a:lstStyle/>
          <a:p>
            <a:r>
              <a:rPr lang="en-US" altLang="ko-KR" sz="2000" b="1" i="1" dirty="0" err="1">
                <a:solidFill>
                  <a:srgbClr val="333399"/>
                </a:solidFill>
                <a:latin typeface="Verdana" pitchFamily="34" charset="0"/>
              </a:rPr>
              <a:t>Mạng</a:t>
            </a:r>
            <a:r>
              <a:rPr lang="en-US" altLang="ko-KR" sz="2000" b="1" i="1" dirty="0">
                <a:solidFill>
                  <a:srgbClr val="333399"/>
                </a:solidFill>
                <a:latin typeface="Verdana" pitchFamily="34" charset="0"/>
              </a:rPr>
              <a:t> </a:t>
            </a:r>
            <a:r>
              <a:rPr lang="en-US" altLang="ko-KR" sz="2000" b="1" i="1" dirty="0" err="1">
                <a:solidFill>
                  <a:srgbClr val="333399"/>
                </a:solidFill>
                <a:latin typeface="Verdana" pitchFamily="34" charset="0"/>
              </a:rPr>
              <a:t>tạo</a:t>
            </a:r>
            <a:r>
              <a:rPr lang="en-US" altLang="ko-KR" sz="2000" b="1" i="1" dirty="0">
                <a:solidFill>
                  <a:srgbClr val="333399"/>
                </a:solidFill>
                <a:latin typeface="Verdana" pitchFamily="34" charset="0"/>
              </a:rPr>
              <a:t> </a:t>
            </a:r>
            <a:r>
              <a:rPr lang="en-US" altLang="ko-KR" sz="2000" b="1" i="1" dirty="0" err="1">
                <a:solidFill>
                  <a:srgbClr val="333399"/>
                </a:solidFill>
                <a:latin typeface="Verdana" pitchFamily="34" charset="0"/>
              </a:rPr>
              <a:t>sinh</a:t>
            </a:r>
            <a:r>
              <a:rPr lang="en-US" altLang="ko-KR" sz="2000" b="1" i="1" dirty="0">
                <a:solidFill>
                  <a:srgbClr val="333399"/>
                </a:solidFill>
                <a:latin typeface="Verdana" pitchFamily="34" charset="0"/>
              </a:rPr>
              <a:t> </a:t>
            </a:r>
            <a:r>
              <a:rPr lang="en-US" altLang="ko-KR" sz="2000" b="1" i="1" dirty="0" err="1">
                <a:solidFill>
                  <a:srgbClr val="333399"/>
                </a:solidFill>
                <a:latin typeface="Verdana" pitchFamily="34" charset="0"/>
              </a:rPr>
              <a:t>đối</a:t>
            </a:r>
            <a:r>
              <a:rPr lang="en-US" altLang="ko-KR" sz="2000" b="1" i="1" dirty="0">
                <a:solidFill>
                  <a:srgbClr val="333399"/>
                </a:solidFill>
                <a:latin typeface="Verdana" pitchFamily="34" charset="0"/>
              </a:rPr>
              <a:t> </a:t>
            </a:r>
            <a:r>
              <a:rPr lang="en-US" altLang="ko-KR" sz="2000" b="1" i="1" dirty="0" err="1">
                <a:solidFill>
                  <a:srgbClr val="333399"/>
                </a:solidFill>
                <a:latin typeface="Verdana" pitchFamily="34" charset="0"/>
              </a:rPr>
              <a:t>nghịch</a:t>
            </a:r>
            <a:r>
              <a:rPr lang="en-US" altLang="ko-KR" sz="2000" b="1" i="1" dirty="0">
                <a:solidFill>
                  <a:srgbClr val="333399"/>
                </a:solidFill>
                <a:latin typeface="Verdana" pitchFamily="34" charset="0"/>
              </a:rPr>
              <a:t> (Generative Adversarial Nets)</a:t>
            </a:r>
          </a:p>
        </p:txBody>
      </p:sp>
      <p:sp>
        <p:nvSpPr>
          <p:cNvPr id="10" name="Text Box 24">
            <a:extLst>
              <a:ext uri="{FF2B5EF4-FFF2-40B4-BE49-F238E27FC236}">
                <a16:creationId xmlns:a16="http://schemas.microsoft.com/office/drawing/2014/main" id="{F5C7E13D-DC32-9843-B575-974B44A6BEC9}"/>
              </a:ext>
            </a:extLst>
          </p:cNvPr>
          <p:cNvSpPr txBox="1">
            <a:spLocks noChangeArrowheads="1"/>
          </p:cNvSpPr>
          <p:nvPr/>
        </p:nvSpPr>
        <p:spPr bwMode="auto">
          <a:xfrm>
            <a:off x="318582" y="971436"/>
            <a:ext cx="6620412" cy="369332"/>
          </a:xfrm>
          <a:prstGeom prst="rect">
            <a:avLst/>
          </a:prstGeom>
          <a:noFill/>
          <a:ln w="9525" algn="ctr">
            <a:noFill/>
            <a:miter lim="800000"/>
            <a:headEnd/>
            <a:tailEnd/>
          </a:ln>
        </p:spPr>
        <p:txBody>
          <a:bodyPr wrap="square">
            <a:spAutoFit/>
          </a:bodyPr>
          <a:lstStyle/>
          <a:p>
            <a:pPr algn="just"/>
            <a:r>
              <a:rPr lang="en-US" altLang="ko-KR" dirty="0" err="1">
                <a:solidFill>
                  <a:schemeClr val="bg2"/>
                </a:solidFill>
                <a:latin typeface="Source Sans Pro" panose="020B0604020202020204" charset="0"/>
              </a:rPr>
              <a:t>Mô</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hình</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huấn</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luyện</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mang</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tạo</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sinh</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đối</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nghịch</a:t>
            </a:r>
            <a:endParaRPr lang="en-US" altLang="ko-KR" dirty="0">
              <a:solidFill>
                <a:schemeClr val="bg2"/>
              </a:solidFill>
              <a:latin typeface="Source Sans Pro" panose="020B060402020202020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ine 31"/>
          <p:cNvSpPr>
            <a:spLocks noChangeShapeType="1"/>
          </p:cNvSpPr>
          <p:nvPr/>
        </p:nvSpPr>
        <p:spPr bwMode="auto">
          <a:xfrm>
            <a:off x="395288" y="719138"/>
            <a:ext cx="8748712" cy="0"/>
          </a:xfrm>
          <a:prstGeom prst="line">
            <a:avLst/>
          </a:prstGeom>
          <a:noFill/>
          <a:ln w="38100">
            <a:solidFill>
              <a:srgbClr val="FF3300"/>
            </a:solidFill>
            <a:round/>
            <a:headEnd type="none" w="sm" len="sm"/>
            <a:tailEnd type="none" w="sm" len="sm"/>
          </a:ln>
        </p:spPr>
        <p:txBody>
          <a:bodyPr/>
          <a:lstStyle/>
          <a:p>
            <a:endParaRPr lang="en-US"/>
          </a:p>
        </p:txBody>
      </p:sp>
      <p:cxnSp>
        <p:nvCxnSpPr>
          <p:cNvPr id="22" name="Straight Connector 26"/>
          <p:cNvCxnSpPr>
            <a:cxnSpLocks noChangeShapeType="1"/>
          </p:cNvCxnSpPr>
          <p:nvPr/>
        </p:nvCxnSpPr>
        <p:spPr bwMode="auto">
          <a:xfrm>
            <a:off x="8072462" y="6610215"/>
            <a:ext cx="928694" cy="1588"/>
          </a:xfrm>
          <a:prstGeom prst="line">
            <a:avLst/>
          </a:prstGeom>
          <a:noFill/>
          <a:ln w="15875" algn="ctr">
            <a:solidFill>
              <a:srgbClr val="FF0000"/>
            </a:solidFill>
            <a:round/>
            <a:headEnd type="none" w="sm" len="sm"/>
            <a:tailEnd type="none" w="sm" len="sm"/>
          </a:ln>
        </p:spPr>
      </p:cxnSp>
      <p:sp>
        <p:nvSpPr>
          <p:cNvPr id="23" name="Nơi giữ chỗ cho Số hiệu Bản chiếu 3"/>
          <p:cNvSpPr txBox="1">
            <a:spLocks/>
          </p:cNvSpPr>
          <p:nvPr/>
        </p:nvSpPr>
        <p:spPr>
          <a:xfrm>
            <a:off x="6938994" y="6350023"/>
            <a:ext cx="2133600" cy="365125"/>
          </a:xfrm>
          <a:prstGeom prst="rect">
            <a:avLst/>
          </a:prstGeom>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8282749C-0EE4-40BC-B143-B809D2A98AF9}" type="slidenum">
              <a:rPr kumimoji="1" lang="en-US" sz="1400" b="0" i="0" u="none" strike="noStrike" kern="1200" cap="none" spc="0" normalizeH="0" baseline="0" noProof="0" smtClean="0">
                <a:ln>
                  <a:noFill/>
                </a:ln>
                <a:solidFill>
                  <a:schemeClr val="tx2"/>
                </a:solidFill>
                <a:effectLst/>
                <a:uLnTx/>
                <a:uFillTx/>
                <a:latin typeface="Arial" charset="0"/>
                <a:ea typeface="굴림" pitchFamily="34" charset="-127"/>
                <a:cs typeface="+mn-cs"/>
              </a:rPr>
              <a:pPr marL="0" marR="0" lvl="0" indent="0" algn="r" defTabSz="914400" rtl="0" eaLnBrk="0" fontAlgn="base" latinLnBrk="0" hangingPunct="0">
                <a:lnSpc>
                  <a:spcPct val="100000"/>
                </a:lnSpc>
                <a:spcBef>
                  <a:spcPct val="0"/>
                </a:spcBef>
                <a:spcAft>
                  <a:spcPct val="0"/>
                </a:spcAft>
                <a:buClrTx/>
                <a:buSzTx/>
                <a:buFontTx/>
                <a:buNone/>
                <a:tabLst/>
                <a:defRPr/>
              </a:pPr>
              <a:t>8</a:t>
            </a:fld>
            <a:endParaRPr kumimoji="1" lang="en-US" sz="1400" b="0" i="0" u="none" strike="noStrike" kern="1200" cap="none" spc="0" normalizeH="0" baseline="0" noProof="0" dirty="0">
              <a:ln>
                <a:noFill/>
              </a:ln>
              <a:solidFill>
                <a:schemeClr val="tx2"/>
              </a:solidFill>
              <a:effectLst/>
              <a:uLnTx/>
              <a:uFillTx/>
              <a:latin typeface="Arial" charset="0"/>
              <a:ea typeface="굴림" pitchFamily="34" charset="-127"/>
              <a:cs typeface="+mn-cs"/>
            </a:endParaRPr>
          </a:p>
        </p:txBody>
      </p:sp>
      <p:sp>
        <p:nvSpPr>
          <p:cNvPr id="24" name="TextBox 23"/>
          <p:cNvSpPr txBox="1"/>
          <p:nvPr/>
        </p:nvSpPr>
        <p:spPr>
          <a:xfrm>
            <a:off x="2661313" y="5117910"/>
            <a:ext cx="184731" cy="307777"/>
          </a:xfrm>
          <a:prstGeom prst="rect">
            <a:avLst/>
          </a:prstGeom>
          <a:noFill/>
        </p:spPr>
        <p:txBody>
          <a:bodyPr wrap="none" rtlCol="0">
            <a:spAutoFit/>
          </a:bodyPr>
          <a:lstStyle/>
          <a:p>
            <a:endParaRPr lang="en-US"/>
          </a:p>
        </p:txBody>
      </p:sp>
      <p:pic>
        <p:nvPicPr>
          <p:cNvPr id="4" name="Picture 3"/>
          <p:cNvPicPr>
            <a:picLocks noChangeAspect="1"/>
          </p:cNvPicPr>
          <p:nvPr/>
        </p:nvPicPr>
        <p:blipFill>
          <a:blip r:embed="rId3"/>
          <a:stretch>
            <a:fillRect/>
          </a:stretch>
        </p:blipFill>
        <p:spPr>
          <a:xfrm>
            <a:off x="395288" y="1268760"/>
            <a:ext cx="4048125" cy="2838450"/>
          </a:xfrm>
          <a:prstGeom prst="rect">
            <a:avLst/>
          </a:prstGeom>
        </p:spPr>
      </p:pic>
      <p:sp>
        <p:nvSpPr>
          <p:cNvPr id="15" name="Text Box 24">
            <a:extLst>
              <a:ext uri="{FF2B5EF4-FFF2-40B4-BE49-F238E27FC236}">
                <a16:creationId xmlns:a16="http://schemas.microsoft.com/office/drawing/2014/main" id="{AA0EEF23-4949-C748-BA32-5A7FB4782325}"/>
              </a:ext>
            </a:extLst>
          </p:cNvPr>
          <p:cNvSpPr txBox="1">
            <a:spLocks noChangeArrowheads="1"/>
          </p:cNvSpPr>
          <p:nvPr/>
        </p:nvSpPr>
        <p:spPr bwMode="auto">
          <a:xfrm>
            <a:off x="467544" y="4276814"/>
            <a:ext cx="8363276" cy="338554"/>
          </a:xfrm>
          <a:prstGeom prst="rect">
            <a:avLst/>
          </a:prstGeom>
          <a:noFill/>
          <a:ln w="9525" algn="ctr">
            <a:noFill/>
            <a:miter lim="800000"/>
            <a:headEnd/>
            <a:tailEnd/>
          </a:ln>
        </p:spPr>
        <p:txBody>
          <a:bodyPr wrap="square">
            <a:spAutoFit/>
          </a:bodyPr>
          <a:lstStyle/>
          <a:p>
            <a:pPr algn="just"/>
            <a:r>
              <a:rPr lang="en-US" altLang="ko-KR" sz="1600" dirty="0" err="1">
                <a:solidFill>
                  <a:schemeClr val="bg2"/>
                </a:solidFill>
                <a:latin typeface="Source Sans Pro" panose="020B0604020202020204" charset="0"/>
              </a:rPr>
              <a:t>Ngoài</a:t>
            </a:r>
            <a:r>
              <a:rPr lang="en-US" altLang="ko-KR" sz="1600" dirty="0">
                <a:solidFill>
                  <a:schemeClr val="bg2"/>
                </a:solidFill>
                <a:latin typeface="Source Sans Pro" panose="020B0604020202020204" charset="0"/>
              </a:rPr>
              <a:t> </a:t>
            </a:r>
            <a:r>
              <a:rPr lang="en-US" altLang="ko-KR" sz="1600" dirty="0" err="1">
                <a:solidFill>
                  <a:schemeClr val="bg2"/>
                </a:solidFill>
                <a:latin typeface="Source Sans Pro" panose="020B0604020202020204" charset="0"/>
              </a:rPr>
              <a:t>ra</a:t>
            </a:r>
            <a:r>
              <a:rPr lang="en-US" altLang="ko-KR" sz="1600" dirty="0">
                <a:solidFill>
                  <a:schemeClr val="bg2"/>
                </a:solidFill>
                <a:latin typeface="Source Sans Pro" panose="020B0604020202020204" charset="0"/>
              </a:rPr>
              <a:t> GANs </a:t>
            </a:r>
            <a:r>
              <a:rPr lang="en-US" altLang="ko-KR" sz="1600" dirty="0" err="1">
                <a:solidFill>
                  <a:schemeClr val="bg2"/>
                </a:solidFill>
                <a:latin typeface="Source Sans Pro" panose="020B0604020202020204" charset="0"/>
              </a:rPr>
              <a:t>đã</a:t>
            </a:r>
            <a:r>
              <a:rPr lang="en-US" altLang="ko-KR" sz="1600" dirty="0">
                <a:solidFill>
                  <a:schemeClr val="bg2"/>
                </a:solidFill>
                <a:latin typeface="Source Sans Pro" panose="020B0604020202020204" charset="0"/>
              </a:rPr>
              <a:t> </a:t>
            </a:r>
            <a:r>
              <a:rPr lang="en-US" altLang="ko-KR" sz="1600" dirty="0" err="1">
                <a:solidFill>
                  <a:schemeClr val="bg2"/>
                </a:solidFill>
                <a:latin typeface="Source Sans Pro" panose="020B0604020202020204" charset="0"/>
              </a:rPr>
              <a:t>được</a:t>
            </a:r>
            <a:r>
              <a:rPr lang="en-US" altLang="ko-KR" sz="1600" dirty="0">
                <a:solidFill>
                  <a:schemeClr val="bg2"/>
                </a:solidFill>
                <a:latin typeface="Source Sans Pro" panose="020B0604020202020204" charset="0"/>
              </a:rPr>
              <a:t> </a:t>
            </a:r>
            <a:r>
              <a:rPr lang="en-US" altLang="ko-KR" sz="1600" dirty="0" err="1">
                <a:solidFill>
                  <a:schemeClr val="bg2"/>
                </a:solidFill>
                <a:latin typeface="Source Sans Pro" panose="020B0604020202020204" charset="0"/>
              </a:rPr>
              <a:t>ứng</a:t>
            </a:r>
            <a:r>
              <a:rPr lang="en-US" altLang="ko-KR" sz="1600" dirty="0">
                <a:solidFill>
                  <a:schemeClr val="bg2"/>
                </a:solidFill>
                <a:latin typeface="Source Sans Pro" panose="020B0604020202020204" charset="0"/>
              </a:rPr>
              <a:t> </a:t>
            </a:r>
            <a:r>
              <a:rPr lang="en-US" altLang="ko-KR" sz="1600" dirty="0" err="1">
                <a:solidFill>
                  <a:schemeClr val="bg2"/>
                </a:solidFill>
                <a:latin typeface="Source Sans Pro" panose="020B0604020202020204" charset="0"/>
              </a:rPr>
              <a:t>dụng</a:t>
            </a:r>
            <a:r>
              <a:rPr lang="en-US" altLang="ko-KR" sz="1600" dirty="0">
                <a:solidFill>
                  <a:schemeClr val="bg2"/>
                </a:solidFill>
                <a:latin typeface="Source Sans Pro" panose="020B0604020202020204" charset="0"/>
              </a:rPr>
              <a:t> </a:t>
            </a:r>
            <a:r>
              <a:rPr lang="en-US" altLang="ko-KR" sz="1600" dirty="0" err="1">
                <a:solidFill>
                  <a:schemeClr val="bg2"/>
                </a:solidFill>
                <a:latin typeface="Source Sans Pro" panose="020B0604020202020204" charset="0"/>
              </a:rPr>
              <a:t>trong</a:t>
            </a:r>
            <a:r>
              <a:rPr lang="en-US" altLang="ko-KR" sz="1600" dirty="0">
                <a:solidFill>
                  <a:schemeClr val="bg2"/>
                </a:solidFill>
                <a:latin typeface="Source Sans Pro" panose="020B0604020202020204" charset="0"/>
              </a:rPr>
              <a:t> </a:t>
            </a:r>
            <a:r>
              <a:rPr lang="en-US" altLang="ko-KR" sz="1600" dirty="0" err="1">
                <a:solidFill>
                  <a:schemeClr val="bg2"/>
                </a:solidFill>
                <a:latin typeface="Source Sans Pro" panose="020B0604020202020204" charset="0"/>
              </a:rPr>
              <a:t>các</a:t>
            </a:r>
            <a:r>
              <a:rPr lang="en-US" altLang="ko-KR" sz="1600" dirty="0">
                <a:solidFill>
                  <a:schemeClr val="bg2"/>
                </a:solidFill>
                <a:latin typeface="Source Sans Pro" panose="020B0604020202020204" charset="0"/>
              </a:rPr>
              <a:t> </a:t>
            </a:r>
            <a:r>
              <a:rPr lang="en-US" altLang="ko-KR" sz="1600" dirty="0" err="1">
                <a:solidFill>
                  <a:schemeClr val="bg2"/>
                </a:solidFill>
                <a:latin typeface="Source Sans Pro" panose="020B0604020202020204" charset="0"/>
              </a:rPr>
              <a:t>lĩnh</a:t>
            </a:r>
            <a:r>
              <a:rPr lang="en-US" altLang="ko-KR" sz="1600" dirty="0">
                <a:solidFill>
                  <a:schemeClr val="bg2"/>
                </a:solidFill>
                <a:latin typeface="Source Sans Pro" panose="020B0604020202020204" charset="0"/>
              </a:rPr>
              <a:t> </a:t>
            </a:r>
            <a:r>
              <a:rPr lang="en-US" altLang="ko-KR" sz="1600" dirty="0" err="1">
                <a:solidFill>
                  <a:schemeClr val="bg2"/>
                </a:solidFill>
                <a:latin typeface="Source Sans Pro" panose="020B0604020202020204" charset="0"/>
              </a:rPr>
              <a:t>vực</a:t>
            </a:r>
            <a:r>
              <a:rPr lang="en-US" altLang="ko-KR" sz="1600" dirty="0">
                <a:solidFill>
                  <a:schemeClr val="bg2"/>
                </a:solidFill>
                <a:latin typeface="Source Sans Pro" panose="020B0604020202020204" charset="0"/>
              </a:rPr>
              <a:t> </a:t>
            </a:r>
            <a:r>
              <a:rPr lang="en-US" altLang="ko-KR" sz="1600" dirty="0" err="1">
                <a:solidFill>
                  <a:schemeClr val="bg2"/>
                </a:solidFill>
                <a:latin typeface="Source Sans Pro" panose="020B0604020202020204" charset="0"/>
              </a:rPr>
              <a:t>cần</a:t>
            </a:r>
            <a:r>
              <a:rPr lang="en-US" altLang="ko-KR" sz="1600" dirty="0">
                <a:solidFill>
                  <a:schemeClr val="bg2"/>
                </a:solidFill>
                <a:latin typeface="Source Sans Pro" panose="020B0604020202020204" charset="0"/>
              </a:rPr>
              <a:t> </a:t>
            </a:r>
            <a:r>
              <a:rPr lang="en-US" altLang="ko-KR" sz="1600" dirty="0" err="1">
                <a:solidFill>
                  <a:schemeClr val="bg2"/>
                </a:solidFill>
                <a:latin typeface="Source Sans Pro" panose="020B0604020202020204" charset="0"/>
              </a:rPr>
              <a:t>độ</a:t>
            </a:r>
            <a:r>
              <a:rPr lang="en-US" altLang="ko-KR" sz="1600" dirty="0">
                <a:solidFill>
                  <a:schemeClr val="bg2"/>
                </a:solidFill>
                <a:latin typeface="Source Sans Pro" panose="020B0604020202020204" charset="0"/>
              </a:rPr>
              <a:t> </a:t>
            </a:r>
            <a:r>
              <a:rPr lang="en-US" altLang="ko-KR" sz="1600" dirty="0" err="1">
                <a:solidFill>
                  <a:schemeClr val="bg2"/>
                </a:solidFill>
                <a:latin typeface="Source Sans Pro" panose="020B0604020202020204" charset="0"/>
              </a:rPr>
              <a:t>chính</a:t>
            </a:r>
            <a:r>
              <a:rPr lang="en-US" altLang="ko-KR" sz="1600" dirty="0">
                <a:solidFill>
                  <a:schemeClr val="bg2"/>
                </a:solidFill>
                <a:latin typeface="Source Sans Pro" panose="020B0604020202020204" charset="0"/>
              </a:rPr>
              <a:t> </a:t>
            </a:r>
            <a:r>
              <a:rPr lang="en-US" altLang="ko-KR" sz="1600" dirty="0" err="1">
                <a:solidFill>
                  <a:schemeClr val="bg2"/>
                </a:solidFill>
                <a:latin typeface="Source Sans Pro" panose="020B0604020202020204" charset="0"/>
              </a:rPr>
              <a:t>xác</a:t>
            </a:r>
            <a:r>
              <a:rPr lang="en-US" altLang="ko-KR" sz="1600" dirty="0">
                <a:solidFill>
                  <a:schemeClr val="bg2"/>
                </a:solidFill>
                <a:latin typeface="Source Sans Pro" panose="020B0604020202020204" charset="0"/>
              </a:rPr>
              <a:t> </a:t>
            </a:r>
            <a:r>
              <a:rPr lang="en-US" altLang="ko-KR" sz="1600" dirty="0" err="1">
                <a:solidFill>
                  <a:schemeClr val="bg2"/>
                </a:solidFill>
                <a:latin typeface="Source Sans Pro" panose="020B0604020202020204" charset="0"/>
              </a:rPr>
              <a:t>cao</a:t>
            </a:r>
            <a:r>
              <a:rPr lang="en-US" altLang="ko-KR" sz="1600" dirty="0">
                <a:solidFill>
                  <a:schemeClr val="bg2"/>
                </a:solidFill>
                <a:latin typeface="Source Sans Pro" panose="020B0604020202020204" charset="0"/>
              </a:rPr>
              <a:t> </a:t>
            </a:r>
            <a:r>
              <a:rPr lang="en-US" altLang="ko-KR" sz="1600" dirty="0" err="1">
                <a:solidFill>
                  <a:schemeClr val="bg2"/>
                </a:solidFill>
                <a:latin typeface="Source Sans Pro" panose="020B0604020202020204" charset="0"/>
              </a:rPr>
              <a:t>như</a:t>
            </a:r>
            <a:r>
              <a:rPr lang="en-US" altLang="ko-KR" sz="1600" dirty="0">
                <a:solidFill>
                  <a:schemeClr val="bg2"/>
                </a:solidFill>
                <a:latin typeface="Source Sans Pro" panose="020B0604020202020204" charset="0"/>
              </a:rPr>
              <a:t> </a:t>
            </a:r>
            <a:r>
              <a:rPr lang="en-US" altLang="ko-KR" sz="1600" dirty="0" err="1">
                <a:solidFill>
                  <a:schemeClr val="bg2"/>
                </a:solidFill>
                <a:latin typeface="Source Sans Pro" panose="020B0604020202020204" charset="0"/>
              </a:rPr>
              <a:t>ảnh</a:t>
            </a:r>
            <a:r>
              <a:rPr lang="en-US" altLang="ko-KR" sz="1600" dirty="0">
                <a:solidFill>
                  <a:schemeClr val="bg2"/>
                </a:solidFill>
                <a:latin typeface="Source Sans Pro" panose="020B0604020202020204" charset="0"/>
              </a:rPr>
              <a:t> y </a:t>
            </a:r>
            <a:r>
              <a:rPr lang="en-US" altLang="ko-KR" sz="1600" dirty="0" err="1">
                <a:solidFill>
                  <a:schemeClr val="bg2"/>
                </a:solidFill>
                <a:latin typeface="Source Sans Pro" panose="020B0604020202020204" charset="0"/>
              </a:rPr>
              <a:t>tế</a:t>
            </a:r>
            <a:endParaRPr lang="en-US" altLang="ko-KR" sz="1600" dirty="0">
              <a:solidFill>
                <a:schemeClr val="bg2"/>
              </a:solidFill>
              <a:latin typeface="Source Sans Pro" panose="020B0604020202020204" charset="0"/>
            </a:endParaRPr>
          </a:p>
        </p:txBody>
      </p:sp>
      <p:pic>
        <p:nvPicPr>
          <p:cNvPr id="5" name="Picture 4"/>
          <p:cNvPicPr>
            <a:picLocks noChangeAspect="1"/>
          </p:cNvPicPr>
          <p:nvPr/>
        </p:nvPicPr>
        <p:blipFill>
          <a:blip r:embed="rId4"/>
          <a:stretch>
            <a:fillRect/>
          </a:stretch>
        </p:blipFill>
        <p:spPr>
          <a:xfrm>
            <a:off x="4644008" y="1211271"/>
            <a:ext cx="4186812" cy="1663254"/>
          </a:xfrm>
          <a:prstGeom prst="rect">
            <a:avLst/>
          </a:prstGeom>
        </p:spPr>
      </p:pic>
      <p:pic>
        <p:nvPicPr>
          <p:cNvPr id="230404" name="Picture 4" descr="Káº¿t quáº£ hÃ¬nh áº£nh cho gan handwriting generati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37959" y="3025325"/>
            <a:ext cx="2034604" cy="110068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716016" y="2959314"/>
            <a:ext cx="2015241" cy="752167"/>
          </a:xfrm>
          <a:prstGeom prst="rect">
            <a:avLst/>
          </a:prstGeom>
        </p:spPr>
      </p:pic>
      <p:sp>
        <p:nvSpPr>
          <p:cNvPr id="14" name="Text Box 24">
            <a:extLst>
              <a:ext uri="{FF2B5EF4-FFF2-40B4-BE49-F238E27FC236}">
                <a16:creationId xmlns:a16="http://schemas.microsoft.com/office/drawing/2014/main" id="{AA0EEF23-4949-C748-BA32-5A7FB4782325}"/>
              </a:ext>
            </a:extLst>
          </p:cNvPr>
          <p:cNvSpPr txBox="1">
            <a:spLocks noChangeArrowheads="1"/>
          </p:cNvSpPr>
          <p:nvPr/>
        </p:nvSpPr>
        <p:spPr bwMode="auto">
          <a:xfrm>
            <a:off x="462370" y="852779"/>
            <a:ext cx="8363276" cy="338554"/>
          </a:xfrm>
          <a:prstGeom prst="rect">
            <a:avLst/>
          </a:prstGeom>
          <a:noFill/>
          <a:ln w="9525" algn="ctr">
            <a:noFill/>
            <a:miter lim="800000"/>
            <a:headEnd/>
            <a:tailEnd/>
          </a:ln>
        </p:spPr>
        <p:txBody>
          <a:bodyPr wrap="square">
            <a:spAutoFit/>
          </a:bodyPr>
          <a:lstStyle/>
          <a:p>
            <a:pPr algn="just"/>
            <a:r>
              <a:rPr lang="en-US" altLang="ko-KR" sz="1600" dirty="0" err="1">
                <a:solidFill>
                  <a:schemeClr val="bg2"/>
                </a:solidFill>
                <a:latin typeface="Source Sans Pro" panose="020B0604020202020204" charset="0"/>
              </a:rPr>
              <a:t>Môt</a:t>
            </a:r>
            <a:r>
              <a:rPr lang="en-US" altLang="ko-KR" sz="1600" dirty="0">
                <a:solidFill>
                  <a:schemeClr val="bg2"/>
                </a:solidFill>
                <a:latin typeface="Source Sans Pro" panose="020B0604020202020204" charset="0"/>
              </a:rPr>
              <a:t> </a:t>
            </a:r>
            <a:r>
              <a:rPr lang="en-US" altLang="ko-KR" sz="1600" dirty="0" err="1">
                <a:solidFill>
                  <a:schemeClr val="bg2"/>
                </a:solidFill>
                <a:latin typeface="Source Sans Pro" panose="020B0604020202020204" charset="0"/>
              </a:rPr>
              <a:t>số</a:t>
            </a:r>
            <a:r>
              <a:rPr lang="en-US" altLang="ko-KR" sz="1600" dirty="0">
                <a:solidFill>
                  <a:schemeClr val="bg2"/>
                </a:solidFill>
                <a:latin typeface="Source Sans Pro" panose="020B0604020202020204" charset="0"/>
              </a:rPr>
              <a:t> </a:t>
            </a:r>
            <a:r>
              <a:rPr lang="en-US" altLang="ko-KR" sz="1600" dirty="0" err="1">
                <a:solidFill>
                  <a:schemeClr val="bg2"/>
                </a:solidFill>
                <a:latin typeface="Source Sans Pro" panose="020B0604020202020204" charset="0"/>
              </a:rPr>
              <a:t>lĩnh</a:t>
            </a:r>
            <a:r>
              <a:rPr lang="en-US" altLang="ko-KR" sz="1600" dirty="0">
                <a:solidFill>
                  <a:schemeClr val="bg2"/>
                </a:solidFill>
                <a:latin typeface="Source Sans Pro" panose="020B0604020202020204" charset="0"/>
              </a:rPr>
              <a:t> </a:t>
            </a:r>
            <a:r>
              <a:rPr lang="en-US" altLang="ko-KR" sz="1600" dirty="0" err="1">
                <a:solidFill>
                  <a:schemeClr val="bg2"/>
                </a:solidFill>
                <a:latin typeface="Source Sans Pro" panose="020B0604020202020204" charset="0"/>
              </a:rPr>
              <a:t>vực</a:t>
            </a:r>
            <a:r>
              <a:rPr lang="en-US" altLang="ko-KR" sz="1600" dirty="0">
                <a:solidFill>
                  <a:schemeClr val="bg2"/>
                </a:solidFill>
                <a:latin typeface="Source Sans Pro" panose="020B0604020202020204" charset="0"/>
              </a:rPr>
              <a:t> </a:t>
            </a:r>
            <a:r>
              <a:rPr lang="en-US" altLang="ko-KR" sz="1600" dirty="0" err="1">
                <a:solidFill>
                  <a:schemeClr val="bg2"/>
                </a:solidFill>
                <a:latin typeface="Source Sans Pro" panose="020B0604020202020204" charset="0"/>
              </a:rPr>
              <a:t>ứng</a:t>
            </a:r>
            <a:r>
              <a:rPr lang="en-US" altLang="ko-KR" sz="1600" dirty="0">
                <a:solidFill>
                  <a:schemeClr val="bg2"/>
                </a:solidFill>
                <a:latin typeface="Source Sans Pro" panose="020B0604020202020204" charset="0"/>
              </a:rPr>
              <a:t> </a:t>
            </a:r>
            <a:r>
              <a:rPr lang="en-US" altLang="ko-KR" sz="1600" dirty="0" err="1">
                <a:solidFill>
                  <a:schemeClr val="bg2"/>
                </a:solidFill>
                <a:latin typeface="Source Sans Pro" panose="020B0604020202020204" charset="0"/>
              </a:rPr>
              <a:t>dụng</a:t>
            </a:r>
            <a:r>
              <a:rPr lang="en-US" altLang="ko-KR" sz="1600" dirty="0">
                <a:solidFill>
                  <a:schemeClr val="bg2"/>
                </a:solidFill>
                <a:latin typeface="Source Sans Pro" panose="020B0604020202020204" charset="0"/>
              </a:rPr>
              <a:t> GANs</a:t>
            </a:r>
          </a:p>
        </p:txBody>
      </p:sp>
      <p:sp>
        <p:nvSpPr>
          <p:cNvPr id="16" name="Text Box 33"/>
          <p:cNvSpPr txBox="1">
            <a:spLocks noChangeArrowheads="1"/>
          </p:cNvSpPr>
          <p:nvPr/>
        </p:nvSpPr>
        <p:spPr bwMode="auto">
          <a:xfrm>
            <a:off x="323850" y="314325"/>
            <a:ext cx="8210902" cy="400110"/>
          </a:xfrm>
          <a:prstGeom prst="rect">
            <a:avLst/>
          </a:prstGeom>
          <a:noFill/>
          <a:ln w="12700">
            <a:noFill/>
            <a:miter lim="800000"/>
            <a:headEnd type="none" w="sm" len="sm"/>
            <a:tailEnd type="none" w="sm" len="sm"/>
          </a:ln>
        </p:spPr>
        <p:txBody>
          <a:bodyPr wrap="none">
            <a:spAutoFit/>
          </a:bodyPr>
          <a:lstStyle/>
          <a:p>
            <a:r>
              <a:rPr lang="en-US" altLang="ko-KR" sz="2000" b="1" i="1" dirty="0" err="1">
                <a:solidFill>
                  <a:srgbClr val="333399"/>
                </a:solidFill>
                <a:latin typeface="Verdana" pitchFamily="34" charset="0"/>
              </a:rPr>
              <a:t>Mạng</a:t>
            </a:r>
            <a:r>
              <a:rPr lang="en-US" altLang="ko-KR" sz="2000" b="1" i="1" dirty="0">
                <a:solidFill>
                  <a:srgbClr val="333399"/>
                </a:solidFill>
                <a:latin typeface="Verdana" pitchFamily="34" charset="0"/>
              </a:rPr>
              <a:t> </a:t>
            </a:r>
            <a:r>
              <a:rPr lang="en-US" altLang="ko-KR" sz="2000" b="1" i="1" dirty="0" err="1">
                <a:solidFill>
                  <a:srgbClr val="333399"/>
                </a:solidFill>
                <a:latin typeface="Verdana" pitchFamily="34" charset="0"/>
              </a:rPr>
              <a:t>tạo</a:t>
            </a:r>
            <a:r>
              <a:rPr lang="en-US" altLang="ko-KR" sz="2000" b="1" i="1" dirty="0">
                <a:solidFill>
                  <a:srgbClr val="333399"/>
                </a:solidFill>
                <a:latin typeface="Verdana" pitchFamily="34" charset="0"/>
              </a:rPr>
              <a:t> </a:t>
            </a:r>
            <a:r>
              <a:rPr lang="en-US" altLang="ko-KR" sz="2000" b="1" i="1" dirty="0" err="1">
                <a:solidFill>
                  <a:srgbClr val="333399"/>
                </a:solidFill>
                <a:latin typeface="Verdana" pitchFamily="34" charset="0"/>
              </a:rPr>
              <a:t>sinh</a:t>
            </a:r>
            <a:r>
              <a:rPr lang="en-US" altLang="ko-KR" sz="2000" b="1" i="1" dirty="0">
                <a:solidFill>
                  <a:srgbClr val="333399"/>
                </a:solidFill>
                <a:latin typeface="Verdana" pitchFamily="34" charset="0"/>
              </a:rPr>
              <a:t> </a:t>
            </a:r>
            <a:r>
              <a:rPr lang="en-US" altLang="ko-KR" sz="2000" b="1" i="1" dirty="0" err="1">
                <a:solidFill>
                  <a:srgbClr val="333399"/>
                </a:solidFill>
                <a:latin typeface="Verdana" pitchFamily="34" charset="0"/>
              </a:rPr>
              <a:t>đối</a:t>
            </a:r>
            <a:r>
              <a:rPr lang="en-US" altLang="ko-KR" sz="2000" b="1" i="1" dirty="0">
                <a:solidFill>
                  <a:srgbClr val="333399"/>
                </a:solidFill>
                <a:latin typeface="Verdana" pitchFamily="34" charset="0"/>
              </a:rPr>
              <a:t> </a:t>
            </a:r>
            <a:r>
              <a:rPr lang="en-US" altLang="ko-KR" sz="2000" b="1" i="1" dirty="0" err="1">
                <a:solidFill>
                  <a:srgbClr val="333399"/>
                </a:solidFill>
                <a:latin typeface="Verdana" pitchFamily="34" charset="0"/>
              </a:rPr>
              <a:t>nghịch</a:t>
            </a:r>
            <a:r>
              <a:rPr lang="en-US" altLang="ko-KR" sz="2000" b="1" i="1" dirty="0">
                <a:solidFill>
                  <a:srgbClr val="333399"/>
                </a:solidFill>
                <a:latin typeface="Verdana" pitchFamily="34" charset="0"/>
              </a:rPr>
              <a:t> (Generative Adversarial Nets)</a:t>
            </a:r>
          </a:p>
        </p:txBody>
      </p:sp>
      <p:pic>
        <p:nvPicPr>
          <p:cNvPr id="232450" name="Picture 2" descr="Conversion of MRI to CT using GAN [38]. Adapted with permission Fig. 5. Example of a model adopting deep learning for survival analysis [40]. Adapted with permission.Â "/>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39802" y="4723306"/>
            <a:ext cx="5208412" cy="162671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ine 31"/>
          <p:cNvSpPr>
            <a:spLocks noChangeShapeType="1"/>
          </p:cNvSpPr>
          <p:nvPr/>
        </p:nvSpPr>
        <p:spPr bwMode="auto">
          <a:xfrm>
            <a:off x="395288" y="719138"/>
            <a:ext cx="8748712" cy="0"/>
          </a:xfrm>
          <a:prstGeom prst="line">
            <a:avLst/>
          </a:prstGeom>
          <a:noFill/>
          <a:ln w="38100">
            <a:solidFill>
              <a:srgbClr val="FF3300"/>
            </a:solidFill>
            <a:round/>
            <a:headEnd type="none" w="sm" len="sm"/>
            <a:tailEnd type="none" w="sm" len="sm"/>
          </a:ln>
        </p:spPr>
        <p:txBody>
          <a:bodyPr/>
          <a:lstStyle/>
          <a:p>
            <a:endParaRPr lang="en-US"/>
          </a:p>
        </p:txBody>
      </p:sp>
      <p:sp>
        <p:nvSpPr>
          <p:cNvPr id="3" name="Text Box 33"/>
          <p:cNvSpPr txBox="1">
            <a:spLocks noChangeArrowheads="1"/>
          </p:cNvSpPr>
          <p:nvPr/>
        </p:nvSpPr>
        <p:spPr bwMode="auto">
          <a:xfrm>
            <a:off x="585038" y="314325"/>
            <a:ext cx="8105104" cy="461665"/>
          </a:xfrm>
          <a:prstGeom prst="rect">
            <a:avLst/>
          </a:prstGeom>
          <a:noFill/>
          <a:ln w="12700">
            <a:noFill/>
            <a:miter lim="800000"/>
            <a:headEnd type="none" w="sm" len="sm"/>
            <a:tailEnd type="none" w="sm" len="sm"/>
          </a:ln>
        </p:spPr>
        <p:txBody>
          <a:bodyPr wrap="none">
            <a:spAutoFit/>
          </a:bodyPr>
          <a:lstStyle/>
          <a:p>
            <a:r>
              <a:rPr lang="en-US" altLang="ko-KR" sz="2400" b="1" i="1" dirty="0">
                <a:solidFill>
                  <a:srgbClr val="333399"/>
                </a:solidFill>
                <a:latin typeface="Verdana" pitchFamily="34" charset="0"/>
              </a:rPr>
              <a:t>Super Resolution Generative Adversarial Nets</a:t>
            </a:r>
          </a:p>
        </p:txBody>
      </p:sp>
      <p:cxnSp>
        <p:nvCxnSpPr>
          <p:cNvPr id="22" name="Straight Connector 26"/>
          <p:cNvCxnSpPr>
            <a:cxnSpLocks noChangeShapeType="1"/>
          </p:cNvCxnSpPr>
          <p:nvPr/>
        </p:nvCxnSpPr>
        <p:spPr bwMode="auto">
          <a:xfrm>
            <a:off x="8072462" y="6610215"/>
            <a:ext cx="928694" cy="1588"/>
          </a:xfrm>
          <a:prstGeom prst="line">
            <a:avLst/>
          </a:prstGeom>
          <a:noFill/>
          <a:ln w="15875" algn="ctr">
            <a:solidFill>
              <a:srgbClr val="FF0000"/>
            </a:solidFill>
            <a:round/>
            <a:headEnd type="none" w="sm" len="sm"/>
            <a:tailEnd type="none" w="sm" len="sm"/>
          </a:ln>
        </p:spPr>
      </p:cxnSp>
      <p:sp>
        <p:nvSpPr>
          <p:cNvPr id="23" name="Nơi giữ chỗ cho Số hiệu Bản chiếu 3"/>
          <p:cNvSpPr txBox="1">
            <a:spLocks/>
          </p:cNvSpPr>
          <p:nvPr/>
        </p:nvSpPr>
        <p:spPr>
          <a:xfrm>
            <a:off x="6938994" y="6350023"/>
            <a:ext cx="2133600" cy="365125"/>
          </a:xfrm>
          <a:prstGeom prst="rect">
            <a:avLst/>
          </a:prstGeom>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8282749C-0EE4-40BC-B143-B809D2A98AF9}" type="slidenum">
              <a:rPr kumimoji="1" lang="en-US" sz="1400" b="0" i="0" u="none" strike="noStrike" kern="1200" cap="none" spc="0" normalizeH="0" baseline="0" noProof="0" smtClean="0">
                <a:ln>
                  <a:noFill/>
                </a:ln>
                <a:solidFill>
                  <a:schemeClr val="tx2"/>
                </a:solidFill>
                <a:effectLst/>
                <a:uLnTx/>
                <a:uFillTx/>
                <a:latin typeface="Arial" charset="0"/>
                <a:ea typeface="굴림" pitchFamily="34" charset="-127"/>
                <a:cs typeface="+mn-cs"/>
              </a:rPr>
              <a:pPr marL="0" marR="0" lvl="0" indent="0" algn="r" defTabSz="914400" rtl="0" eaLnBrk="0" fontAlgn="base" latinLnBrk="0" hangingPunct="0">
                <a:lnSpc>
                  <a:spcPct val="100000"/>
                </a:lnSpc>
                <a:spcBef>
                  <a:spcPct val="0"/>
                </a:spcBef>
                <a:spcAft>
                  <a:spcPct val="0"/>
                </a:spcAft>
                <a:buClrTx/>
                <a:buSzTx/>
                <a:buFontTx/>
                <a:buNone/>
                <a:tabLst/>
                <a:defRPr/>
              </a:pPr>
              <a:t>9</a:t>
            </a:fld>
            <a:endParaRPr kumimoji="1" lang="en-US" sz="1400" b="0" i="0" u="none" strike="noStrike" kern="1200" cap="none" spc="0" normalizeH="0" baseline="0" noProof="0" dirty="0">
              <a:ln>
                <a:noFill/>
              </a:ln>
              <a:solidFill>
                <a:schemeClr val="tx2"/>
              </a:solidFill>
              <a:effectLst/>
              <a:uLnTx/>
              <a:uFillTx/>
              <a:latin typeface="Arial" charset="0"/>
              <a:ea typeface="굴림" pitchFamily="34" charset="-127"/>
              <a:cs typeface="+mn-cs"/>
            </a:endParaRPr>
          </a:p>
        </p:txBody>
      </p:sp>
      <p:sp>
        <p:nvSpPr>
          <p:cNvPr id="24" name="TextBox 23"/>
          <p:cNvSpPr txBox="1"/>
          <p:nvPr/>
        </p:nvSpPr>
        <p:spPr>
          <a:xfrm>
            <a:off x="2661313" y="5117910"/>
            <a:ext cx="184731" cy="307777"/>
          </a:xfrm>
          <a:prstGeom prst="rect">
            <a:avLst/>
          </a:prstGeom>
          <a:noFill/>
        </p:spPr>
        <p:txBody>
          <a:bodyPr wrap="none" rtlCol="0">
            <a:spAutoFit/>
          </a:bodyPr>
          <a:lstStyle/>
          <a:p>
            <a:endParaRPr lang="en-US"/>
          </a:p>
        </p:txBody>
      </p:sp>
      <p:sp>
        <p:nvSpPr>
          <p:cNvPr id="25" name="Text Box 24">
            <a:extLst>
              <a:ext uri="{FF2B5EF4-FFF2-40B4-BE49-F238E27FC236}">
                <a16:creationId xmlns:a16="http://schemas.microsoft.com/office/drawing/2014/main" id="{55EA563B-B909-0F43-9A66-167FA866FE54}"/>
              </a:ext>
            </a:extLst>
          </p:cNvPr>
          <p:cNvSpPr txBox="1">
            <a:spLocks noChangeArrowheads="1"/>
          </p:cNvSpPr>
          <p:nvPr/>
        </p:nvSpPr>
        <p:spPr bwMode="auto">
          <a:xfrm>
            <a:off x="539552" y="899427"/>
            <a:ext cx="2880320" cy="369332"/>
          </a:xfrm>
          <a:prstGeom prst="rect">
            <a:avLst/>
          </a:prstGeom>
          <a:noFill/>
          <a:ln w="9525" algn="ctr">
            <a:noFill/>
            <a:miter lim="800000"/>
            <a:headEnd/>
            <a:tailEnd/>
          </a:ln>
        </p:spPr>
        <p:txBody>
          <a:bodyPr wrap="square">
            <a:spAutoFit/>
          </a:bodyPr>
          <a:lstStyle/>
          <a:p>
            <a:pPr algn="just"/>
            <a:r>
              <a:rPr lang="en-US" altLang="ko-KR" dirty="0" err="1">
                <a:solidFill>
                  <a:schemeClr val="bg2"/>
                </a:solidFill>
                <a:latin typeface="Source Sans Pro" panose="020B0604020202020204" charset="0"/>
              </a:rPr>
              <a:t>Siêu</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phân</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giải</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ảnh</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là</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gì</a:t>
            </a:r>
            <a:r>
              <a:rPr lang="en-US" altLang="ko-KR" dirty="0">
                <a:solidFill>
                  <a:schemeClr val="bg2"/>
                </a:solidFill>
                <a:latin typeface="Source Sans Pro" panose="020B0604020202020204" charset="0"/>
              </a:rPr>
              <a:t> ?</a:t>
            </a:r>
          </a:p>
        </p:txBody>
      </p:sp>
      <p:pic>
        <p:nvPicPr>
          <p:cNvPr id="232450" name="Picture 2" descr="HÃ¬nh áº£nh cÃ³ liÃªn qua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7704" y="1456463"/>
            <a:ext cx="5729051" cy="4061237"/>
          </a:xfrm>
          <a:prstGeom prst="rect">
            <a:avLst/>
          </a:prstGeom>
          <a:noFill/>
          <a:extLst>
            <a:ext uri="{909E8E84-426E-40DD-AFC4-6F175D3DCCD1}">
              <a14:hiddenFill xmlns:a14="http://schemas.microsoft.com/office/drawing/2010/main">
                <a:solidFill>
                  <a:srgbClr val="FFFFFF"/>
                </a:solidFill>
              </a14:hiddenFill>
            </a:ext>
          </a:extLst>
        </p:spPr>
      </p:pic>
      <p:sp>
        <p:nvSpPr>
          <p:cNvPr id="9" name="Text Box 24">
            <a:extLst>
              <a:ext uri="{FF2B5EF4-FFF2-40B4-BE49-F238E27FC236}">
                <a16:creationId xmlns:a16="http://schemas.microsoft.com/office/drawing/2014/main" id="{55EA563B-B909-0F43-9A66-167FA866FE54}"/>
              </a:ext>
            </a:extLst>
          </p:cNvPr>
          <p:cNvSpPr txBox="1">
            <a:spLocks noChangeArrowheads="1"/>
          </p:cNvSpPr>
          <p:nvPr/>
        </p:nvSpPr>
        <p:spPr bwMode="auto">
          <a:xfrm>
            <a:off x="539552" y="5690553"/>
            <a:ext cx="7848872" cy="646331"/>
          </a:xfrm>
          <a:prstGeom prst="rect">
            <a:avLst/>
          </a:prstGeom>
          <a:noFill/>
          <a:ln w="9525" algn="ctr">
            <a:noFill/>
            <a:miter lim="800000"/>
            <a:headEnd/>
            <a:tailEnd/>
          </a:ln>
        </p:spPr>
        <p:txBody>
          <a:bodyPr wrap="square">
            <a:spAutoFit/>
          </a:bodyPr>
          <a:lstStyle/>
          <a:p>
            <a:pPr algn="just"/>
            <a:r>
              <a:rPr lang="en-US" altLang="ko-KR" dirty="0" err="1">
                <a:solidFill>
                  <a:schemeClr val="bg2"/>
                </a:solidFill>
                <a:latin typeface="Source Sans Pro" panose="020B0604020202020204" charset="0"/>
              </a:rPr>
              <a:t>Định</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nghĩa</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Là</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môt</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nhóm</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các</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phương</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pháp</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phần</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mềm</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nhằm</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năng</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cao</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độ</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phân</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giải</a:t>
            </a:r>
            <a:r>
              <a:rPr lang="en-US" altLang="ko-KR" dirty="0">
                <a:solidFill>
                  <a:schemeClr val="bg2"/>
                </a:solidFill>
                <a:latin typeface="Source Sans Pro" panose="020B0604020202020204" charset="0"/>
              </a:rPr>
              <a:t> </a:t>
            </a:r>
            <a:r>
              <a:rPr lang="en-US" altLang="ko-KR" dirty="0" err="1">
                <a:solidFill>
                  <a:schemeClr val="bg2"/>
                </a:solidFill>
                <a:latin typeface="Source Sans Pro" panose="020B0604020202020204" charset="0"/>
              </a:rPr>
              <a:t>ảnh</a:t>
            </a:r>
            <a:endParaRPr lang="en-US" altLang="ko-KR" dirty="0">
              <a:solidFill>
                <a:schemeClr val="bg2"/>
              </a:solidFill>
              <a:latin typeface="Source Sans Pro" panose="020B0604020202020204" charset="0"/>
            </a:endParaRPr>
          </a:p>
        </p:txBody>
      </p:sp>
    </p:spTree>
    <p:extLst>
      <p:ext uri="{BB962C8B-B14F-4D97-AF65-F5344CB8AC3E}">
        <p14:creationId xmlns:p14="http://schemas.microsoft.com/office/powerpoint/2010/main" val="1235953803"/>
      </p:ext>
    </p:extLst>
  </p:cSld>
  <p:clrMapOvr>
    <a:masterClrMapping/>
  </p:clrMapOvr>
</p:sld>
</file>

<file path=ppt/theme/theme1.xml><?xml version="1.0" encoding="utf-8"?>
<a:theme xmlns:a="http://schemas.openxmlformats.org/drawingml/2006/main" name="Custom Design">
  <a:themeElements>
    <a:clrScheme name="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ustom Design">
      <a:majorFont>
        <a:latin typeface="굴림"/>
        <a:ea typeface="굴림"/>
        <a:cs typeface=""/>
      </a:majorFont>
      <a:minorFont>
        <a:latin typeface="굴림"/>
        <a:ea typeface="굴림"/>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820738" rtl="0" eaLnBrk="0" fontAlgn="base" latinLnBrk="0" hangingPunct="0">
          <a:lnSpc>
            <a:spcPct val="100000"/>
          </a:lnSpc>
          <a:spcBef>
            <a:spcPct val="0"/>
          </a:spcBef>
          <a:spcAft>
            <a:spcPct val="0"/>
          </a:spcAft>
          <a:buClrTx/>
          <a:buSzTx/>
          <a:buFontTx/>
          <a:buNone/>
          <a:tabLst/>
          <a:defRPr kumimoji="1" lang="ko-KR" altLang="ko-KR" sz="1800" b="0" i="0" u="none" strike="noStrike" cap="none" normalizeH="0" baseline="0" smtClean="0">
            <a:ln>
              <a:noFill/>
            </a:ln>
            <a:solidFill>
              <a:schemeClr val="tx2"/>
            </a:solidFill>
            <a:effectLst/>
            <a:latin typeface="Arial" charset="0"/>
            <a:ea typeface="굴림" pitchFamily="50" charset="-127"/>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820738" rtl="0" eaLnBrk="0" fontAlgn="base" latinLnBrk="0" hangingPunct="0">
          <a:lnSpc>
            <a:spcPct val="100000"/>
          </a:lnSpc>
          <a:spcBef>
            <a:spcPct val="0"/>
          </a:spcBef>
          <a:spcAft>
            <a:spcPct val="0"/>
          </a:spcAft>
          <a:buClrTx/>
          <a:buSzTx/>
          <a:buFontTx/>
          <a:buNone/>
          <a:tabLst/>
          <a:defRPr kumimoji="1" lang="ko-KR" altLang="ko-KR" sz="1800" b="0" i="0" u="none" strike="noStrike" cap="none" normalizeH="0" baseline="0" smtClean="0">
            <a:ln>
              <a:noFill/>
            </a:ln>
            <a:solidFill>
              <a:schemeClr val="tx2"/>
            </a:solidFill>
            <a:effectLst/>
            <a:latin typeface="Arial" charset="0"/>
            <a:ea typeface="굴림" pitchFamily="50" charset="-127"/>
          </a:defRPr>
        </a:defPPr>
      </a:lstStyle>
    </a:lnDef>
  </a:objectDefaults>
  <a:extraClrSchemeLst>
    <a:extraClrScheme>
      <a:clrScheme name="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ustom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ustom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ustom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ustom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ustom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ustom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ustom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ustom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ustom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ustom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ustom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38208</TotalTime>
  <Words>3185</Words>
  <Application>Microsoft Macintosh PowerPoint</Application>
  <PresentationFormat>Letter Paper (8.5x11 in)</PresentationFormat>
  <Paragraphs>258</Paragraphs>
  <Slides>20</Slides>
  <Notes>20</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3</vt:i4>
      </vt:variant>
      <vt:variant>
        <vt:lpstr>Slide Titles</vt:lpstr>
      </vt:variant>
      <vt:variant>
        <vt:i4>20</vt:i4>
      </vt:variant>
    </vt:vector>
  </HeadingPairs>
  <TitlesOfParts>
    <vt:vector size="30" baseType="lpstr">
      <vt:lpstr>굴림</vt:lpstr>
      <vt:lpstr>Arial</vt:lpstr>
      <vt:lpstr>Palatino Linotype</vt:lpstr>
      <vt:lpstr>Source Sans Pro</vt:lpstr>
      <vt:lpstr>Times New Roman</vt:lpstr>
      <vt:lpstr>Verdana</vt:lpstr>
      <vt:lpstr>Custom Design</vt:lpstr>
      <vt:lpstr>Visio.Drawing.11</vt:lpstr>
      <vt:lpstr>Equation</vt:lpstr>
      <vt:lpstr>Equation.DSMT4</vt:lpstr>
      <vt:lpstr>Nghiên cứu mô hình mạng SRGAN trong nâng cao độ phân giải ảnh và ứng dụng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Computer Vision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Spline-Regularized Image Reconstruction Methods Applied to Limited-Angle Tomography</dc:title>
  <dc:creator>Van-Giang Nguyen</dc:creator>
  <cp:lastModifiedBy>Vu Anh Tu</cp:lastModifiedBy>
  <cp:revision>3016</cp:revision>
  <cp:lastPrinted>1999-07-18T06:27:43Z</cp:lastPrinted>
  <dcterms:created xsi:type="dcterms:W3CDTF">1995-06-17T23:31:02Z</dcterms:created>
  <dcterms:modified xsi:type="dcterms:W3CDTF">2019-09-27T15:03:02Z</dcterms:modified>
</cp:coreProperties>
</file>